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8" r:id="rId3"/>
    <p:sldMasterId id="2147483702" r:id="rId4"/>
    <p:sldMasterId id="2147483716" r:id="rId5"/>
    <p:sldMasterId id="2147483730" r:id="rId6"/>
  </p:sldMasterIdLst>
  <p:notesMasterIdLst>
    <p:notesMasterId r:id="rId56"/>
  </p:notesMasterIdLst>
  <p:sldIdLst>
    <p:sldId id="256" r:id="rId7"/>
    <p:sldId id="406" r:id="rId8"/>
    <p:sldId id="274" r:id="rId9"/>
    <p:sldId id="335" r:id="rId10"/>
    <p:sldId id="336" r:id="rId11"/>
    <p:sldId id="338" r:id="rId12"/>
    <p:sldId id="339" r:id="rId13"/>
    <p:sldId id="340" r:id="rId14"/>
    <p:sldId id="341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7" r:id="rId39"/>
    <p:sldId id="368" r:id="rId40"/>
    <p:sldId id="369" r:id="rId41"/>
    <p:sldId id="371" r:id="rId42"/>
    <p:sldId id="372" r:id="rId43"/>
    <p:sldId id="373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83" r:id="rId52"/>
    <p:sldId id="384" r:id="rId53"/>
    <p:sldId id="385" r:id="rId54"/>
    <p:sldId id="38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82"/>
    <a:srgbClr val="1F1F1F"/>
    <a:srgbClr val="E0E0E0"/>
    <a:srgbClr val="5FD835"/>
    <a:srgbClr val="89C4FF"/>
    <a:srgbClr val="71B8FF"/>
    <a:srgbClr val="5DA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80093" autoAdjust="0"/>
  </p:normalViewPr>
  <p:slideViewPr>
    <p:cSldViewPr snapToGrid="0">
      <p:cViewPr varScale="1">
        <p:scale>
          <a:sx n="107" d="100"/>
          <a:sy n="107" d="100"/>
        </p:scale>
        <p:origin x="16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EC343-A7FB-4FA4-977C-0B6BC63BA010}" type="datetimeFigureOut">
              <a:rPr lang="zh-SG" altLang="en-US" smtClean="0"/>
              <a:t>24/3/2024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15CC2-FEA2-4369-A824-3C4B7B8D0BB4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020653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simple and classic “robot control”: cart-pole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15CC2-FEA2-4369-A824-3C4B7B8D0BB4}" type="slidenum">
              <a:rPr lang="zh-SG" altLang="en-US" smtClean="0"/>
              <a:t>6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70744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NLP, especially ChatGPT: RLHF reinforcement learning from human feedback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15CC2-FEA2-4369-A824-3C4B7B8D0BB4}" type="slidenum">
              <a:rPr lang="zh-SG" altLang="en-US" smtClean="0"/>
              <a:t>7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213636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15CC2-FEA2-4369-A824-3C4B7B8D0BB4}" type="slidenum">
              <a:rPr lang="zh-SG" altLang="en-US" smtClean="0"/>
              <a:t>9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952323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15CC2-FEA2-4369-A824-3C4B7B8D0BB4}" type="slidenum">
              <a:rPr lang="zh-SG" altLang="en-US" smtClean="0"/>
              <a:t>22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06416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1689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61810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830431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6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24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91369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24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736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440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796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53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2763"/>
            <a:ext cx="10515600" cy="1030288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4802186"/>
          </a:xfrm>
        </p:spPr>
        <p:txBody>
          <a:bodyPr>
            <a:noAutofit/>
          </a:bodyPr>
          <a:lstStyle>
            <a:lvl1pPr marL="324000" indent="-324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"/>
              </a:buBlip>
              <a:defRPr/>
            </a:lvl1pPr>
            <a:lvl2pPr marL="685783" indent="-324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27874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775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59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488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776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201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867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10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09006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27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3712358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281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8173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2007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582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482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2102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6956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883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619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6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821341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860436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7028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4259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8972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5929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046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1703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0983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1867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60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450958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4566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385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919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489824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9001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262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8128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789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180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8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237945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0663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9717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3274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1598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623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353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7" y="-43827"/>
            <a:ext cx="12410591" cy="6980957"/>
          </a:xfrm>
          <a:prstGeom prst="rect">
            <a:avLst/>
          </a:prstGeom>
        </p:spPr>
      </p:pic>
      <p:sp>
        <p:nvSpPr>
          <p:cNvPr id="8" name="Trapezoid 15"/>
          <p:cNvSpPr/>
          <p:nvPr/>
        </p:nvSpPr>
        <p:spPr>
          <a:xfrm>
            <a:off x="-71719" y="1749294"/>
            <a:ext cx="7353128" cy="3521337"/>
          </a:xfrm>
          <a:custGeom>
            <a:avLst/>
            <a:gdLst>
              <a:gd name="connsiteX0" fmla="*/ 0 w 5424854"/>
              <a:gd name="connsiteY0" fmla="*/ 1018237 h 1018237"/>
              <a:gd name="connsiteX1" fmla="*/ 79127 w 5424854"/>
              <a:gd name="connsiteY1" fmla="*/ 0 h 1018237"/>
              <a:gd name="connsiteX2" fmla="*/ 5345727 w 5424854"/>
              <a:gd name="connsiteY2" fmla="*/ 0 h 1018237"/>
              <a:gd name="connsiteX3" fmla="*/ 5424854 w 5424854"/>
              <a:gd name="connsiteY3" fmla="*/ 1018237 h 1018237"/>
              <a:gd name="connsiteX4" fmla="*/ 0 w 5424854"/>
              <a:gd name="connsiteY4" fmla="*/ 1018237 h 1018237"/>
              <a:gd name="connsiteX0-1" fmla="*/ 4 w 5424858"/>
              <a:gd name="connsiteY0-2" fmla="*/ 1018237 h 1018237"/>
              <a:gd name="connsiteX1-3" fmla="*/ 0 w 5424858"/>
              <a:gd name="connsiteY1-4" fmla="*/ 8793 h 1018237"/>
              <a:gd name="connsiteX2-5" fmla="*/ 5345731 w 5424858"/>
              <a:gd name="connsiteY2-6" fmla="*/ 0 h 1018237"/>
              <a:gd name="connsiteX3-7" fmla="*/ 5424858 w 5424858"/>
              <a:gd name="connsiteY3-8" fmla="*/ 1018237 h 1018237"/>
              <a:gd name="connsiteX4-9" fmla="*/ 4 w 5424858"/>
              <a:gd name="connsiteY4-10" fmla="*/ 1018237 h 1018237"/>
              <a:gd name="connsiteX0-11" fmla="*/ 4 w 5433654"/>
              <a:gd name="connsiteY0-12" fmla="*/ 1009444 h 1009444"/>
              <a:gd name="connsiteX1-13" fmla="*/ 0 w 5433654"/>
              <a:gd name="connsiteY1-14" fmla="*/ 0 h 1009444"/>
              <a:gd name="connsiteX2-15" fmla="*/ 5433654 w 5433654"/>
              <a:gd name="connsiteY2-16" fmla="*/ 0 h 1009444"/>
              <a:gd name="connsiteX3-17" fmla="*/ 5424858 w 5433654"/>
              <a:gd name="connsiteY3-18" fmla="*/ 1009444 h 1009444"/>
              <a:gd name="connsiteX4-19" fmla="*/ 4 w 5433654"/>
              <a:gd name="connsiteY4-20" fmla="*/ 1009444 h 1009444"/>
              <a:gd name="connsiteX0-21" fmla="*/ 4 w 5433654"/>
              <a:gd name="connsiteY0-22" fmla="*/ 1009444 h 1018237"/>
              <a:gd name="connsiteX1-23" fmla="*/ 0 w 5433654"/>
              <a:gd name="connsiteY1-24" fmla="*/ 0 h 1018237"/>
              <a:gd name="connsiteX2-25" fmla="*/ 5433654 w 5433654"/>
              <a:gd name="connsiteY2-26" fmla="*/ 0 h 1018237"/>
              <a:gd name="connsiteX3-27" fmla="*/ 5363312 w 5433654"/>
              <a:gd name="connsiteY3-28" fmla="*/ 1018237 h 1018237"/>
              <a:gd name="connsiteX4-29" fmla="*/ 4 w 5433654"/>
              <a:gd name="connsiteY4-30" fmla="*/ 1009444 h 1018237"/>
              <a:gd name="connsiteX0-31" fmla="*/ 4 w 5540546"/>
              <a:gd name="connsiteY0-32" fmla="*/ 1009444 h 1018237"/>
              <a:gd name="connsiteX1-33" fmla="*/ 0 w 5540546"/>
              <a:gd name="connsiteY1-34" fmla="*/ 0 h 1018237"/>
              <a:gd name="connsiteX2-35" fmla="*/ 5540546 w 5540546"/>
              <a:gd name="connsiteY2-36" fmla="*/ 0 h 1018237"/>
              <a:gd name="connsiteX3-37" fmla="*/ 5363312 w 5540546"/>
              <a:gd name="connsiteY3-38" fmla="*/ 1018237 h 1018237"/>
              <a:gd name="connsiteX4-39" fmla="*/ 4 w 5540546"/>
              <a:gd name="connsiteY4-40" fmla="*/ 1009444 h 1018237"/>
              <a:gd name="connsiteX0-41" fmla="*/ 4 w 5540546"/>
              <a:gd name="connsiteY0-42" fmla="*/ 1009444 h 1269783"/>
              <a:gd name="connsiteX1-43" fmla="*/ 0 w 5540546"/>
              <a:gd name="connsiteY1-44" fmla="*/ 0 h 1269783"/>
              <a:gd name="connsiteX2-45" fmla="*/ 5540546 w 5540546"/>
              <a:gd name="connsiteY2-46" fmla="*/ 0 h 1269783"/>
              <a:gd name="connsiteX3-47" fmla="*/ 5318774 w 5540546"/>
              <a:gd name="connsiteY3-48" fmla="*/ 1269783 h 1269783"/>
              <a:gd name="connsiteX4-49" fmla="*/ 4 w 5540546"/>
              <a:gd name="connsiteY4-50" fmla="*/ 1009444 h 1269783"/>
              <a:gd name="connsiteX0-51" fmla="*/ 4 w 5540546"/>
              <a:gd name="connsiteY0-52" fmla="*/ 1260990 h 1269783"/>
              <a:gd name="connsiteX1-53" fmla="*/ 0 w 5540546"/>
              <a:gd name="connsiteY1-54" fmla="*/ 0 h 1269783"/>
              <a:gd name="connsiteX2-55" fmla="*/ 5540546 w 5540546"/>
              <a:gd name="connsiteY2-56" fmla="*/ 0 h 1269783"/>
              <a:gd name="connsiteX3-57" fmla="*/ 5318774 w 5540546"/>
              <a:gd name="connsiteY3-58" fmla="*/ 1269783 h 1269783"/>
              <a:gd name="connsiteX4-59" fmla="*/ 4 w 5540546"/>
              <a:gd name="connsiteY4-60" fmla="*/ 1260990 h 1269783"/>
              <a:gd name="connsiteX0-61" fmla="*/ 4 w 5540546"/>
              <a:gd name="connsiteY0-62" fmla="*/ 1260990 h 1269783"/>
              <a:gd name="connsiteX1-63" fmla="*/ 0 w 5540546"/>
              <a:gd name="connsiteY1-64" fmla="*/ 0 h 1269783"/>
              <a:gd name="connsiteX2-65" fmla="*/ 5540546 w 5540546"/>
              <a:gd name="connsiteY2-66" fmla="*/ 0 h 1269783"/>
              <a:gd name="connsiteX3-67" fmla="*/ 5380167 w 5540546"/>
              <a:gd name="connsiteY3-68" fmla="*/ 1269783 h 1269783"/>
              <a:gd name="connsiteX4-69" fmla="*/ 4 w 5540546"/>
              <a:gd name="connsiteY4-70" fmla="*/ 1260990 h 1269783"/>
              <a:gd name="connsiteX0-71" fmla="*/ 0 w 5595114"/>
              <a:gd name="connsiteY0-72" fmla="*/ 1260990 h 1269783"/>
              <a:gd name="connsiteX1-73" fmla="*/ 54568 w 5595114"/>
              <a:gd name="connsiteY1-74" fmla="*/ 0 h 1269783"/>
              <a:gd name="connsiteX2-75" fmla="*/ 5595114 w 5595114"/>
              <a:gd name="connsiteY2-76" fmla="*/ 0 h 1269783"/>
              <a:gd name="connsiteX3-77" fmla="*/ 5434735 w 5595114"/>
              <a:gd name="connsiteY3-78" fmla="*/ 1269783 h 1269783"/>
              <a:gd name="connsiteX4-79" fmla="*/ 0 w 5595114"/>
              <a:gd name="connsiteY4-80" fmla="*/ 1260990 h 1269783"/>
              <a:gd name="connsiteX0-81" fmla="*/ 3 w 5595117"/>
              <a:gd name="connsiteY0-82" fmla="*/ 1260990 h 1269783"/>
              <a:gd name="connsiteX1-83" fmla="*/ 0 w 5595117"/>
              <a:gd name="connsiteY1-84" fmla="*/ 3233 h 1269783"/>
              <a:gd name="connsiteX2-85" fmla="*/ 5595117 w 5595117"/>
              <a:gd name="connsiteY2-86" fmla="*/ 0 h 1269783"/>
              <a:gd name="connsiteX3-87" fmla="*/ 5434738 w 5595117"/>
              <a:gd name="connsiteY3-88" fmla="*/ 1269783 h 1269783"/>
              <a:gd name="connsiteX4-89" fmla="*/ 3 w 5595117"/>
              <a:gd name="connsiteY4-90" fmla="*/ 1260990 h 1269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95117" h="1269783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chemeClr val="bg2">
              <a:lumMod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2170469"/>
            <a:ext cx="6443209" cy="1715696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l">
              <a:defRPr sz="5333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86166"/>
            <a:ext cx="6163235" cy="119682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1917" y="6356351"/>
            <a:ext cx="2743200" cy="365125"/>
          </a:xfrm>
        </p:spPr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83697" y="6585721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83879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50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908" y="184639"/>
            <a:ext cx="11704635" cy="624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4445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20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5432393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7908" y="1690689"/>
            <a:ext cx="11704635" cy="4736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1" name="Rectangle 10"/>
          <p:cNvSpPr/>
          <p:nvPr/>
        </p:nvSpPr>
        <p:spPr>
          <a:xfrm>
            <a:off x="257910" y="1700215"/>
            <a:ext cx="5826369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85783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142971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600160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4pPr>
            <a:lvl5pPr marL="2057349" indent="-228594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87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2687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5485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4965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193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038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5997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908" y="1690690"/>
            <a:ext cx="11704635" cy="473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12285784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2096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00428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343" y="642745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8507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/>
            </a:lvl1pPr>
            <a:lvl2pPr marL="685783" indent="-228594">
              <a:buFontTx/>
              <a:buBlip>
                <a:blip r:embed="rId2"/>
              </a:buBlip>
              <a:defRPr/>
            </a:lvl2pPr>
            <a:lvl3pPr marL="1142971" indent="-228594">
              <a:buFontTx/>
              <a:buBlip>
                <a:blip r:embed="rId2"/>
              </a:buBlip>
              <a:defRPr/>
            </a:lvl3pPr>
            <a:lvl4pPr marL="1600160" indent="-228594">
              <a:buFontTx/>
              <a:buBlip>
                <a:blip r:embed="rId2"/>
              </a:buBlip>
              <a:defRPr/>
            </a:lvl4pPr>
            <a:lvl5pPr marL="2057349" indent="-22859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76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228594" indent="-228594">
              <a:buFontTx/>
              <a:buBlip>
                <a:blip r:embed="rId2"/>
              </a:buBlip>
              <a:defRPr sz="3200"/>
            </a:lvl1pPr>
            <a:lvl2pPr marL="685783" indent="-228594">
              <a:buFontTx/>
              <a:buBlip>
                <a:blip r:embed="rId2"/>
              </a:buBlip>
              <a:defRPr sz="2800"/>
            </a:lvl2pPr>
            <a:lvl3pPr marL="1142971" indent="-228594">
              <a:buFontTx/>
              <a:buBlip>
                <a:blip r:embed="rId2"/>
              </a:buBlip>
              <a:defRPr sz="2400"/>
            </a:lvl3pPr>
            <a:lvl4pPr marL="1600160" indent="-228594">
              <a:buFontTx/>
              <a:buBlip>
                <a:blip r:embed="rId2"/>
              </a:buBlip>
              <a:defRPr sz="2000"/>
            </a:lvl4pPr>
            <a:lvl5pPr marL="2057349" indent="-228594">
              <a:buFontTx/>
              <a:buBlip>
                <a:blip r:embed="rId2"/>
              </a:buBlip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61559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17478" y="219809"/>
            <a:ext cx="6945065" cy="6207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257910" y="219809"/>
            <a:ext cx="4759569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25018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CE866DF-1677-45D0-B727-92EFBEEBB45F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07698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4294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00173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0215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852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E482B0-A764-7649-BFD8-7624B53F13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740897" y="6503185"/>
            <a:ext cx="2852063" cy="2000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9601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8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8B127-1D09-7A3D-FD22-E6DA7E5A8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149" y="2170469"/>
            <a:ext cx="7093261" cy="1715696"/>
          </a:xfrm>
        </p:spPr>
        <p:txBody>
          <a:bodyPr>
            <a:normAutofit/>
          </a:bodyPr>
          <a:lstStyle/>
          <a:p>
            <a:r>
              <a:rPr lang="en-US" altLang="zh-SG" sz="4400"/>
              <a:t>CEG5304 / EE6934 (PT2)</a:t>
            </a:r>
            <a:endParaRPr lang="zh-SG" altLang="en-US" sz="44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1CD93D-4607-B12B-3C86-7348F881A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2658" y="3427670"/>
            <a:ext cx="7281410" cy="18263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SG" sz="3200" dirty="0"/>
              <a:t>Lecture 8: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SG" sz="3200" dirty="0"/>
              <a:t>(Introduction to)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SG" sz="3200" dirty="0"/>
              <a:t>Deep </a:t>
            </a:r>
            <a:r>
              <a:rPr lang="en-US" altLang="zh-CN" sz="3200" dirty="0"/>
              <a:t>Reinforcement Learning</a:t>
            </a:r>
            <a:endParaRPr lang="en-US" altLang="zh-SG" sz="3200" dirty="0"/>
          </a:p>
        </p:txBody>
      </p:sp>
    </p:spTree>
    <p:extLst>
      <p:ext uri="{BB962C8B-B14F-4D97-AF65-F5344CB8AC3E}">
        <p14:creationId xmlns:p14="http://schemas.microsoft.com/office/powerpoint/2010/main" val="110360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84A2-1F0F-22DA-C459-B961BD7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Notations and Terminologies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98ADF0-5C1E-E7B6-959E-0335E1D7A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1885950"/>
              </a:xfrm>
            </p:spPr>
            <p:txBody>
              <a:bodyPr/>
              <a:lstStyle/>
              <a:p>
                <a:r>
                  <a:rPr lang="en-SG"/>
                  <a:t>Policy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SG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SG"/>
                  <a:t>: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SG" b="0"/>
                  <a:t>:</a:t>
                </a:r>
              </a:p>
              <a:p>
                <a:pPr lvl="1"/>
                <a:r>
                  <a:rPr lang="en-SG"/>
                  <a:t>Policy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SG" b="0"/>
                  <a:t> is the probability of taking action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SG" b="0"/>
                  <a:t> given state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b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SG" b="0" i="0" smtClean="0">
                            <a:latin typeface="Cambria Math" panose="02040503050406030204" pitchFamily="18" charset="0"/>
                          </a:rPr>
                          <m:t>left</m:t>
                        </m:r>
                      </m:e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SG" b="0" i="1" smtClean="0">
                        <a:latin typeface="Cambria Math" panose="02040503050406030204" pitchFamily="18" charset="0"/>
                      </a:rPr>
                      <m:t>=0.2;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SG" b="0" i="0" smtClean="0">
                            <a:latin typeface="Cambria Math" panose="02040503050406030204" pitchFamily="18" charset="0"/>
                          </a:rPr>
                          <m:t>right</m:t>
                        </m:r>
                      </m:e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1;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SG" b="0" i="0" smtClean="0">
                            <a:latin typeface="Cambria Math" panose="02040503050406030204" pitchFamily="18" charset="0"/>
                          </a:rPr>
                          <m:t>up</m:t>
                        </m:r>
                      </m:e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SG" b="0"/>
                  <a:t>.</a:t>
                </a:r>
              </a:p>
              <a:p>
                <a:pPr lvl="1"/>
                <a:r>
                  <a:rPr lang="en-SG"/>
                  <a:t>Upon observing state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b="0"/>
                  <a:t>, the agent’s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b="0"/>
                  <a:t> can be random!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98ADF0-5C1E-E7B6-959E-0335E1D7A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1885950"/>
              </a:xfrm>
              <a:blipFill>
                <a:blip r:embed="rId2"/>
                <a:stretch>
                  <a:fillRect t="-3226" b="-51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2D1101C-3A14-7100-C329-7CD4AB91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3" y="3516088"/>
            <a:ext cx="4604657" cy="3111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1808D79-18CF-BF1F-8D8B-4BE5481DF3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516088"/>
                <a:ext cx="5910943" cy="31110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4000" indent="-324000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4"/>
                  </a:buBlip>
                  <a:defRPr sz="28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1pPr>
                <a:lvl2pPr marL="685783" indent="-32400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Blip>
                    <a:blip r:embed="rId4"/>
                  </a:buBlip>
                  <a:defRPr sz="24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20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8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8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/>
                  <a:t>:</a:t>
                </a:r>
              </a:p>
              <a:p>
                <a:pPr lvl="1"/>
                <a:r>
                  <a:rPr lang="en-SG"/>
                  <a:t>Collect a coin: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SG"/>
                  <a:t>;</a:t>
                </a:r>
              </a:p>
              <a:p>
                <a:pPr lvl="1"/>
                <a:r>
                  <a:rPr lang="en-SG"/>
                  <a:t>Win the game: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=+10000</m:t>
                    </m:r>
                  </m:oMath>
                </a14:m>
                <a:r>
                  <a:rPr lang="en-SG"/>
                  <a:t>;</a:t>
                </a:r>
              </a:p>
              <a:p>
                <a:pPr lvl="1"/>
                <a:r>
                  <a:rPr lang="en-SG"/>
                  <a:t>Game over: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=+10000</m:t>
                    </m:r>
                  </m:oMath>
                </a14:m>
                <a:r>
                  <a:rPr lang="en-SG"/>
                  <a:t>;</a:t>
                </a:r>
              </a:p>
              <a:p>
                <a:pPr lvl="1"/>
                <a:r>
                  <a:rPr lang="en-SG"/>
                  <a:t>Nothing happens: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/>
                  <a:t>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1808D79-18CF-BF1F-8D8B-4BE5481DF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16088"/>
                <a:ext cx="5910943" cy="3111016"/>
              </a:xfrm>
              <a:prstGeom prst="rect">
                <a:avLst/>
              </a:prstGeom>
              <a:blipFill>
                <a:blip r:embed="rId5"/>
                <a:stretch>
                  <a:fillRect t="-21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8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BD74-8284-65B3-8B8B-0E305CFD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Notations and Terminologies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E41E-FDEC-5380-66AB-290CAFDD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1030288"/>
          </a:xfrm>
        </p:spPr>
        <p:txBody>
          <a:bodyPr/>
          <a:lstStyle/>
          <a:p>
            <a:r>
              <a:rPr lang="en-US"/>
              <a:t>State transition: transition from an “old state” to a “new state” due to some “action”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DE2E3-EB23-6B69-7778-395753BD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420" y="3145519"/>
            <a:ext cx="4848902" cy="32484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A8442A-6F4C-1252-7882-5DE7D45EABF3}"/>
              </a:ext>
            </a:extLst>
          </p:cNvPr>
          <p:cNvGrpSpPr/>
          <p:nvPr/>
        </p:nvGrpSpPr>
        <p:grpSpPr>
          <a:xfrm>
            <a:off x="6779420" y="2221820"/>
            <a:ext cx="4299857" cy="639991"/>
            <a:chOff x="6400800" y="2024743"/>
            <a:chExt cx="4299857" cy="63999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9DF3C8-0C99-BB15-15EA-EFDEF0E89EBE}"/>
                </a:ext>
              </a:extLst>
            </p:cNvPr>
            <p:cNvGrpSpPr/>
            <p:nvPr/>
          </p:nvGrpSpPr>
          <p:grpSpPr>
            <a:xfrm>
              <a:off x="6400800" y="2124759"/>
              <a:ext cx="4299857" cy="539975"/>
              <a:chOff x="6400800" y="2124759"/>
              <a:chExt cx="4299857" cy="53997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CD0BBFE-EF78-A736-5223-4A8318AFAD95}"/>
                  </a:ext>
                </a:extLst>
              </p:cNvPr>
              <p:cNvSpPr/>
              <p:nvPr/>
            </p:nvSpPr>
            <p:spPr>
              <a:xfrm>
                <a:off x="6400800" y="2124759"/>
                <a:ext cx="1415143" cy="5399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428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rgbClr val="00428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Old state</a:t>
                </a:r>
                <a:endParaRPr lang="en-SG" sz="2000" dirty="0">
                  <a:solidFill>
                    <a:srgbClr val="00428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D029C5-A82E-7A95-FC4B-11DECB79D312}"/>
                  </a:ext>
                </a:extLst>
              </p:cNvPr>
              <p:cNvSpPr/>
              <p:nvPr/>
            </p:nvSpPr>
            <p:spPr>
              <a:xfrm>
                <a:off x="9285514" y="2124759"/>
                <a:ext cx="1415143" cy="5399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rgbClr val="00428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New state</a:t>
                </a:r>
                <a:endParaRPr lang="en-SG" sz="2000" dirty="0">
                  <a:solidFill>
                    <a:srgbClr val="00428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55ED896-C0E2-A51B-5F9D-26EE363C3632}"/>
                  </a:ext>
                </a:extLst>
              </p:cNvPr>
              <p:cNvCxnSpPr>
                <a:stCxn id="6" idx="3"/>
                <a:endCxn id="7" idx="1"/>
              </p:cNvCxnSpPr>
              <p:nvPr/>
            </p:nvCxnSpPr>
            <p:spPr>
              <a:xfrm>
                <a:off x="7815943" y="2394747"/>
                <a:ext cx="1469571" cy="0"/>
              </a:xfrm>
              <a:prstGeom prst="straightConnector1">
                <a:avLst/>
              </a:prstGeom>
              <a:ln w="57150">
                <a:solidFill>
                  <a:srgbClr val="00428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A38878-97A7-48B4-8ACE-95CF6A205523}"/>
                    </a:ext>
                  </a:extLst>
                </p:cNvPr>
                <p:cNvSpPr txBox="1"/>
                <p:nvPr/>
              </p:nvSpPr>
              <p:spPr>
                <a:xfrm>
                  <a:off x="7815942" y="2024743"/>
                  <a:ext cx="1469571" cy="394041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noAutofit/>
                </a:bodyPr>
                <a:lstStyle/>
                <a:p>
                  <a:pPr algn="ctr"/>
                  <a:r>
                    <a:rPr lang="en-SG" sz="2000">
                      <a:solidFill>
                        <a:srgbClr val="00428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r>
                    <a:rPr kumimoji="0" lang="en-SG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428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ction </a:t>
                  </a:r>
                  <a14:m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42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</m:oMath>
                  </a14:m>
                  <a:endParaRPr kumimoji="0" lang="en-SG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A38878-97A7-48B4-8ACE-95CF6A205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5942" y="2024743"/>
                  <a:ext cx="1469571" cy="394041"/>
                </a:xfrm>
                <a:prstGeom prst="rect">
                  <a:avLst/>
                </a:prstGeom>
                <a:blipFill>
                  <a:blip r:embed="rId3"/>
                  <a:stretch>
                    <a:fillRect t="-6154" b="-2923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83F3DD8-E62C-4DD4-D8F0-FA082547DA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145519"/>
                <a:ext cx="5666698" cy="32580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4000" indent="-324000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Tx/>
                  <a:buBlip>
                    <a:blip r:embed="rId4"/>
                  </a:buBlip>
                  <a:defRPr sz="28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1pPr>
                <a:lvl2pPr marL="685783" indent="-32400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Blip>
                    <a:blip r:embed="rId4"/>
                  </a:buBlip>
                  <a:defRPr sz="24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20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8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800" kern="1200">
                    <a:solidFill>
                      <a:srgbClr val="00428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/>
                  <a:t>Example: the “up” action leads to a new state.</a:t>
                </a:r>
              </a:p>
              <a:p>
                <a:pPr lvl="1"/>
                <a:r>
                  <a:rPr lang="en-US"/>
                  <a:t>State transition can be random!</a:t>
                </a:r>
              </a:p>
              <a:p>
                <a:pPr lvl="1"/>
                <a:r>
                  <a:rPr lang="en-US">
                    <a:solidFill>
                      <a:schemeClr val="accent2">
                        <a:lumMod val="75000"/>
                      </a:schemeClr>
                    </a:solidFill>
                  </a:rPr>
                  <a:t>Randomness</a:t>
                </a:r>
                <a:r>
                  <a:rPr lang="en-US"/>
                  <a:t> from the environment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SG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/>
                  <a:t>.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83F3DD8-E62C-4DD4-D8F0-FA082547D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45519"/>
                <a:ext cx="5666698" cy="3258005"/>
              </a:xfrm>
              <a:prstGeom prst="rect">
                <a:avLst/>
              </a:prstGeom>
              <a:blipFill>
                <a:blip r:embed="rId5"/>
                <a:stretch>
                  <a:fillRect t="-1311" r="-17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17F1744-BB6F-BFCA-C32F-B52CC8F77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420" y="3145519"/>
            <a:ext cx="4867954" cy="3258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B3E4BB-0CA6-1C8F-4266-DFBB313AD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9420" y="3145519"/>
            <a:ext cx="486795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3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707-ACB3-372B-5C26-51F214CF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– Agent-Environment Interaction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48028-749A-FBBF-0CDC-C8814F4EA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3114252"/>
              </a:xfrm>
            </p:spPr>
            <p:txBody>
              <a:bodyPr/>
              <a:lstStyle/>
              <a:p>
                <a:r>
                  <a:rPr lang="en-US" dirty="0"/>
                  <a:t>The process of RL: </a:t>
                </a:r>
              </a:p>
              <a:p>
                <a:pPr lvl="1"/>
                <a:r>
                  <a:rPr lang="en-US" dirty="0"/>
                  <a:t>“Observe”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, assuming that the state is fully observed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), we select 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and execute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lvl="1"/>
                <a:r>
                  <a:rPr lang="en-SG" dirty="0"/>
                  <a:t>The environment gives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/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. The whole process can be expressed in a sequence: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lvl="1"/>
                <a:r>
                  <a:rPr lang="en-SG" dirty="0"/>
                  <a:t>One episode is from the beginning to the end (Mario wins or dies).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48028-749A-FBBF-0CDC-C8814F4EA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3114252"/>
              </a:xfrm>
              <a:blipFill>
                <a:blip r:embed="rId2"/>
                <a:stretch>
                  <a:fillRect t="-1957" r="-928" b="-1566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einforcement Learning 101. Learn the essentials of Reinforcement… | by  Shweta Bhatt | Towards Data Science">
            <a:extLst>
              <a:ext uri="{FF2B5EF4-FFF2-40B4-BE49-F238E27FC236}">
                <a16:creationId xmlns:a16="http://schemas.microsoft.com/office/drawing/2014/main" id="{8845CB65-B65D-7B70-4633-65CE566F0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4" b="3862"/>
          <a:stretch/>
        </p:blipFill>
        <p:spPr bwMode="auto">
          <a:xfrm>
            <a:off x="6220167" y="4677688"/>
            <a:ext cx="5377536" cy="184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4A52-7214-75BF-857F-01F10458F0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7"/>
          <a:stretch/>
        </p:blipFill>
        <p:spPr>
          <a:xfrm>
            <a:off x="838200" y="4657305"/>
            <a:ext cx="5133635" cy="1881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92D0B5-794C-0051-2D2C-94B454C4A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10" y="4845274"/>
            <a:ext cx="10088383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9F87E-50B6-A9E7-BF87-7D01F010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Agent-Environment Interaction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8947D-E92A-E424-5F64-DE4F02824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2321378"/>
              </a:xfrm>
            </p:spPr>
            <p:txBody>
              <a:bodyPr/>
              <a:lstStyle/>
              <a:p>
                <a:r>
                  <a:rPr lang="en-US"/>
                  <a:t>How to evaluate the process/result of RL?</a:t>
                </a:r>
              </a:p>
              <a:p>
                <a:pPr lvl="1"/>
                <a:r>
                  <a:rPr lang="en-US"/>
                  <a:t>Alternatively: what is a good policy?</a:t>
                </a:r>
              </a:p>
              <a:p>
                <a:pPr lvl="1"/>
                <a:r>
                  <a:rPr lang="en-US"/>
                  <a:t>A good policy leads to large cumulative reward: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SG"/>
                  <a:t>;</a:t>
                </a:r>
              </a:p>
              <a:p>
                <a:pPr lvl="1"/>
                <a:r>
                  <a:rPr lang="en-SG"/>
                  <a:t>We leverage the </a:t>
                </a:r>
                <a:r>
                  <a:rPr lang="en-SG">
                    <a:solidFill>
                      <a:schemeClr val="accent2">
                        <a:lumMod val="75000"/>
                      </a:schemeClr>
                    </a:solidFill>
                  </a:rPr>
                  <a:t>rewards</a:t>
                </a:r>
                <a:r>
                  <a:rPr lang="en-SG"/>
                  <a:t> to </a:t>
                </a:r>
                <a:r>
                  <a:rPr lang="en-SG">
                    <a:solidFill>
                      <a:schemeClr val="accent2">
                        <a:lumMod val="75000"/>
                      </a:schemeClr>
                    </a:solidFill>
                  </a:rPr>
                  <a:t>guide</a:t>
                </a:r>
                <a:r>
                  <a:rPr lang="en-SG"/>
                  <a:t> the learning of policy!</a:t>
                </a:r>
              </a:p>
              <a:p>
                <a:pPr lvl="1"/>
                <a:r>
                  <a:rPr lang="en-SG"/>
                  <a:t>But what if we want to know about the future after adopting a policy?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8947D-E92A-E424-5F64-DE4F02824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2321378"/>
              </a:xfrm>
              <a:blipFill>
                <a:blip r:embed="rId2"/>
                <a:stretch>
                  <a:fillRect t="-2625" b="-47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5DBB6FD-D56F-8A9C-CE4D-1DD97D36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08" y="4142137"/>
            <a:ext cx="10088383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3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8188-051F-EEAE-C687-0DB1046A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via Rewards and Returns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906C3-090E-037C-CB48-70395961B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Return is defined as the “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cumulative future reward</a:t>
                </a:r>
                <a:r>
                  <a:rPr lang="en-US" dirty="0"/>
                  <a:t>”.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SG" dirty="0"/>
              </a:p>
              <a:p>
                <a:pPr lvl="1"/>
                <a:r>
                  <a:rPr lang="en-SG" dirty="0"/>
                  <a:t>Question: At a timestamp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SG" dirty="0"/>
                  <a:t>, are all the future rewards equally important? (i.e.,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/>
                  <a:t> equally important?)</a:t>
                </a:r>
              </a:p>
              <a:p>
                <a:pPr lvl="1"/>
                <a:endParaRPr lang="en-SG" dirty="0"/>
              </a:p>
              <a:p>
                <a:pPr lvl="1"/>
                <a:r>
                  <a:rPr lang="en-SG" dirty="0"/>
                  <a:t>Which of the followings do you prefer:</a:t>
                </a:r>
              </a:p>
              <a:p>
                <a:pPr lvl="1"/>
                <a:r>
                  <a:rPr lang="en-SG" dirty="0"/>
                  <a:t>A: I give you $100 now; </a:t>
                </a:r>
                <a:r>
                  <a:rPr lang="en-SG" dirty="0" err="1"/>
                  <a:t>v.s</a:t>
                </a:r>
                <a:r>
                  <a:rPr lang="en-SG" dirty="0"/>
                  <a:t>. B: I give you $100 one year later.</a:t>
                </a:r>
              </a:p>
              <a:p>
                <a:pPr lvl="1"/>
                <a:r>
                  <a:rPr lang="en-SG" altLang="zh-SG" dirty="0"/>
                  <a:t>A: I give you $95 now; </a:t>
                </a:r>
                <a:r>
                  <a:rPr lang="en-SG" altLang="zh-SG" dirty="0" err="1"/>
                  <a:t>v.s</a:t>
                </a:r>
                <a:r>
                  <a:rPr lang="en-SG" altLang="zh-SG" dirty="0"/>
                  <a:t>. B: I give you $100 one year later. (Suppose the inflation rate is 5%)</a:t>
                </a:r>
              </a:p>
              <a:p>
                <a:pPr lvl="1"/>
                <a:r>
                  <a:rPr lang="en-SG" dirty="0"/>
                  <a:t>In most cases: future reward is less valuable than present reward. 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/>
                  <a:t> should be given less weight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906C3-090E-037C-CB48-70395961B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 b="-1015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309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5098F-C5FF-06B4-5F72-5DB8449A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Discounted Returns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EE720A-A6DC-A8A8-F784-3EB1D6321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Return: “</a:t>
                </a:r>
                <a:r>
                  <a:rPr lang="en-US" altLang="zh-SG" dirty="0">
                    <a:solidFill>
                      <a:schemeClr val="accent2">
                        <a:lumMod val="75000"/>
                      </a:schemeClr>
                    </a:solidFill>
                  </a:rPr>
                  <a:t>cumulative future reward</a:t>
                </a:r>
                <a:r>
                  <a:rPr lang="en-US" altLang="zh-SG" dirty="0"/>
                  <a:t>”.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SG" altLang="zh-SG" dirty="0"/>
              </a:p>
              <a:p>
                <a:endParaRPr lang="en-US" altLang="zh-SG" dirty="0"/>
              </a:p>
              <a:p>
                <a:r>
                  <a:rPr lang="en-US" altLang="zh-SG" dirty="0"/>
                  <a:t>Discounted Return: “</a:t>
                </a:r>
                <a:r>
                  <a:rPr lang="en-US" altLang="zh-SG" dirty="0">
                    <a:solidFill>
                      <a:schemeClr val="accent2">
                        <a:lumMod val="75000"/>
                      </a:schemeClr>
                    </a:solidFill>
                  </a:rPr>
                  <a:t>cumulative discounted future reward</a:t>
                </a:r>
                <a:r>
                  <a:rPr lang="en-US" altLang="zh-SG" dirty="0"/>
                  <a:t>”.</a:t>
                </a:r>
              </a:p>
              <a:p>
                <a:pPr lvl="1"/>
                <a:r>
                  <a:rPr lang="en-US" altLang="zh-SG" dirty="0"/>
                  <a:t>Define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SG" dirty="0"/>
                  <a:t>: discount factor (tuning hyper-parameter)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SG" altLang="zh-SG" dirty="0"/>
              </a:p>
              <a:p>
                <a:pPr lvl="1"/>
                <a:r>
                  <a:rPr lang="en-SG" altLang="zh-SG" dirty="0"/>
                  <a:t>At the end of the game, we </a:t>
                </a:r>
                <a:r>
                  <a:rPr lang="en-SG" altLang="zh-SG" b="1" dirty="0">
                    <a:solidFill>
                      <a:schemeClr val="accent2">
                        <a:lumMod val="75000"/>
                      </a:schemeClr>
                    </a:solidFill>
                  </a:rPr>
                  <a:t>observe</a:t>
                </a:r>
                <a:r>
                  <a:rPr lang="en-SG" altLang="zh-SG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altLang="zh-SG" dirty="0"/>
                  <a:t>. We observe all the true rewards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altLang="zh-SG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altLang="zh-SG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SG" altLang="zh-SG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altLang="zh-SG" dirty="0"/>
                  <a:t>. Thereby the observed discounted return: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altLang="zh-SG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EE720A-A6DC-A8A8-F784-3EB1D6321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3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0DC8C-6E74-8BE6-3608-571F896F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Randomness in Returns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D5F2A2-5AFB-F339-BA66-C3F43107C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Discounted Return: “</a:t>
                </a:r>
                <a:r>
                  <a:rPr lang="en-US" altLang="zh-SG" dirty="0">
                    <a:solidFill>
                      <a:schemeClr val="accent2">
                        <a:lumMod val="75000"/>
                      </a:schemeClr>
                    </a:solidFill>
                  </a:rPr>
                  <a:t>cumulative discounted future reward</a:t>
                </a:r>
                <a:r>
                  <a:rPr lang="en-US" altLang="zh-SG" dirty="0"/>
                  <a:t>”.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altLang="zh-SG" dirty="0"/>
                  <a:t>.</a:t>
                </a:r>
              </a:p>
              <a:p>
                <a:pPr lvl="1"/>
                <a:r>
                  <a:rPr lang="en-SG" altLang="zh-SG" dirty="0"/>
                  <a:t>At time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SG" dirty="0"/>
                  <a:t>, the rewards,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SG" dirty="0"/>
                  <a:t>,</a:t>
                </a:r>
                <a:r>
                  <a:rPr lang="zh-SG" altLang="en-US" dirty="0"/>
                  <a:t> </a:t>
                </a:r>
                <a:r>
                  <a:rPr lang="en-US" altLang="zh-SG" dirty="0"/>
                  <a:t>are random, so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is random!</a:t>
                </a:r>
              </a:p>
              <a:p>
                <a:endParaRPr lang="en-US" altLang="zh-SG" dirty="0"/>
              </a:p>
              <a:p>
                <a:r>
                  <a:rPr lang="en-US" altLang="zh-SG" dirty="0"/>
                  <a:t>The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SG" dirty="0"/>
                  <a:t>:</a:t>
                </a:r>
              </a:p>
              <a:p>
                <a:pPr lvl="1"/>
                <a:r>
                  <a:rPr lang="en-US" altLang="zh-SG" dirty="0"/>
                  <a:t>States can be random: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;</a:t>
                </a:r>
              </a:p>
              <a:p>
                <a:pPr lvl="1"/>
                <a:r>
                  <a:rPr lang="en-US" altLang="zh-SG" dirty="0"/>
                  <a:t>Actions can be random: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;</a:t>
                </a:r>
              </a:p>
              <a:p>
                <a:pPr lvl="1"/>
                <a:r>
                  <a:rPr lang="en-US" altLang="zh-SG" dirty="0"/>
                  <a:t>If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is random,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is random!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SG" dirty="0"/>
                  <a:t>.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D5F2A2-5AFB-F339-BA66-C3F43107C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 b="-761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53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2857B-00B4-2A4A-5ADF-A09E1605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Randomness in Returns</a:t>
            </a:r>
            <a:endParaRPr lang="zh-SG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DEF03B-198A-A62B-3D53-13C0B2F3F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5" b="2921"/>
          <a:stretch/>
        </p:blipFill>
        <p:spPr>
          <a:xfrm>
            <a:off x="1285910" y="2320397"/>
            <a:ext cx="10140552" cy="3303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71575B-5C7A-E7AC-2C08-AA530C917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63" y="2023321"/>
            <a:ext cx="10140554" cy="36010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8FEA14-213A-44F6-230A-4C545B834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361" y="2282608"/>
            <a:ext cx="10140552" cy="335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F2740-1BEB-5F6C-E3B9-D0BD0820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The Action-Value </a:t>
            </a:r>
            <a:r>
              <a:rPr lang="en-US" altLang="zh-SG" dirty="0" err="1"/>
              <a:t>Funtion</a:t>
            </a:r>
            <a:r>
              <a:rPr lang="en-US" altLang="zh-SG" dirty="0"/>
              <a:t> / Q-Function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9D42B7-239E-B160-03C8-90D54F3853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Discounted Return: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SG" altLang="zh-SG" dirty="0"/>
                  <a:t>.</a:t>
                </a:r>
              </a:p>
              <a:p>
                <a:r>
                  <a:rPr lang="en-SG" altLang="zh-SG" dirty="0"/>
                  <a:t>What is the expected return given an observed state and action?</a:t>
                </a:r>
              </a:p>
              <a:p>
                <a:pPr lvl="1"/>
                <a:r>
                  <a:rPr lang="en-SG" altLang="zh-SG" dirty="0"/>
                  <a:t>The Q-function: the total reward from taking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altLang="zh-SG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altLang="zh-SG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SG" altLang="zh-SG" dirty="0"/>
                  <a:t>.</a:t>
                </a:r>
              </a:p>
              <a:p>
                <a:pPr lvl="1"/>
                <a:r>
                  <a:rPr lang="en-SG" altLang="zh-SG" dirty="0"/>
                  <a:t>Regard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altLang="zh-SG" dirty="0"/>
                  <a:t> as observed values,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SG" altLang="zh-SG" dirty="0"/>
                  <a:t> random variables.</a:t>
                </a:r>
              </a:p>
              <a:p>
                <a:pPr lvl="1"/>
                <a:endParaRPr lang="en-SG" altLang="zh-SG" dirty="0"/>
              </a:p>
              <a:p>
                <a:pPr lvl="1"/>
                <a:r>
                  <a:rPr lang="en-SG" altLang="zh-SG" dirty="0"/>
                  <a:t>How do we understand the Action-value function (Q-function)?</a:t>
                </a:r>
              </a:p>
              <a:p>
                <a:pPr lvl="1"/>
                <a:r>
                  <a:rPr lang="en-SG" altLang="zh-SG" dirty="0"/>
                  <a:t>Given policy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SG" altLang="zh-SG" dirty="0"/>
                  <a:t>, the Q-function evaluates how good it is for an agent to pick action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SG" altLang="zh-SG" dirty="0"/>
                  <a:t> while being in state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altLang="zh-SG" dirty="0"/>
                  <a:t>.</a:t>
                </a:r>
              </a:p>
              <a:p>
                <a:pPr lvl="1"/>
                <a:endParaRPr lang="en-SG" altLang="zh-SG" dirty="0"/>
              </a:p>
              <a:p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9D42B7-239E-B160-03C8-90D54F385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 r="-2725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36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6E73C-5755-6035-A5FE-1DE58F73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The Action-Value </a:t>
            </a:r>
            <a:r>
              <a:rPr lang="en-US" altLang="zh-SG" dirty="0" err="1"/>
              <a:t>Funtion</a:t>
            </a:r>
            <a:r>
              <a:rPr lang="en-US" altLang="zh-SG" dirty="0"/>
              <a:t> / Q-Function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3EAAAB-FF45-BF54-418C-8377BEF1E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SG" altLang="zh-SG" dirty="0"/>
                  <a:t>.</a:t>
                </a:r>
              </a:p>
              <a:p>
                <a:pPr lvl="1"/>
                <a:r>
                  <a:rPr lang="en-US" altLang="zh-SG" dirty="0"/>
                  <a:t>How do we leverage the Q-function (Action-value function) for reinforcement learning?</a:t>
                </a:r>
              </a:p>
              <a:p>
                <a:pPr lvl="1"/>
                <a:r>
                  <a:rPr lang="en-US" altLang="zh-SG" dirty="0"/>
                  <a:t>The idea: if we have policy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SG" dirty="0"/>
                  <a:t>, and we know the Q function, then we can improve the policy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by:</a:t>
                </a:r>
              </a:p>
              <a:p>
                <a:pPr lvl="1"/>
                <a:r>
                  <a:rPr lang="en-US" altLang="zh-SG" dirty="0"/>
                  <a:t>Set a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if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SG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SG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This policy is at least as good as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and it does not matter what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is!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3EAAAB-FF45-BF54-418C-8377BEF1E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96" r="-133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69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02F9E-5385-00E8-E20D-2A320C108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C1D2F-029F-FA47-015A-25EBCDD3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sz="3600" dirty="0"/>
              <a:t>Admin Issues for Week 8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E20FA-60F8-DC10-1331-CA8EC75C3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SG" dirty="0"/>
              <a:t>CA#2: 30%. 15 Mar 24’ – 19 Apr 2024 1800 SGT.</a:t>
            </a:r>
          </a:p>
          <a:p>
            <a:pPr marL="324000" indent="-324000">
              <a:lnSpc>
                <a:spcPct val="100000"/>
              </a:lnSpc>
              <a:spcBef>
                <a:spcPts val="600"/>
              </a:spcBef>
            </a:pPr>
            <a:r>
              <a:rPr lang="en-US" altLang="zh-SG" dirty="0"/>
              <a:t>Will be released (most probably) on Friday, will go through next Tuesday (19 Mar 24’).</a:t>
            </a:r>
          </a:p>
          <a:p>
            <a:pPr marL="324000" indent="-324000">
              <a:lnSpc>
                <a:spcPct val="100000"/>
              </a:lnSpc>
              <a:spcBef>
                <a:spcPts val="600"/>
              </a:spcBef>
            </a:pPr>
            <a:r>
              <a:rPr lang="en-US" altLang="zh-SG" dirty="0"/>
              <a:t>1</a:t>
            </a:r>
            <a:r>
              <a:rPr lang="en-US" altLang="zh-SG" baseline="30000" dirty="0"/>
              <a:t>st</a:t>
            </a:r>
            <a:r>
              <a:rPr lang="en-US" altLang="zh-SG" dirty="0"/>
              <a:t> Guest Lecture (19 Mar 24’)</a:t>
            </a:r>
          </a:p>
        </p:txBody>
      </p:sp>
    </p:spTree>
    <p:extLst>
      <p:ext uri="{BB962C8B-B14F-4D97-AF65-F5344CB8AC3E}">
        <p14:creationId xmlns:p14="http://schemas.microsoft.com/office/powerpoint/2010/main" val="2680563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94EE2-DF9F-EEE8-8708-D6D68537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The State-Value Function / Value Function 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D25F64-2730-A8CB-C733-3866AB148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4992660"/>
              </a:xfrm>
            </p:spPr>
            <p:txBody>
              <a:bodyPr/>
              <a:lstStyle/>
              <a:p>
                <a:r>
                  <a:rPr lang="en-SG" altLang="zh-SG" dirty="0"/>
                  <a:t>What is the expected return given just an observed state?</a:t>
                </a:r>
              </a:p>
              <a:p>
                <a:pPr lvl="1"/>
                <a:r>
                  <a:rPr lang="en-US" altLang="zh-SG" dirty="0"/>
                  <a:t>The state-value (value) function: the total reward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(Discrete action)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(Continuous action).</a:t>
                </a:r>
              </a:p>
              <a:p>
                <a:pPr lvl="1"/>
                <a:r>
                  <a:rPr lang="en-US" altLang="zh-SG" dirty="0"/>
                  <a:t>The RL objective: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SG" dirty="0"/>
                  <a:t>!</a:t>
                </a:r>
              </a:p>
              <a:p>
                <a:pPr lvl="1"/>
                <a:endParaRPr lang="en-US" altLang="zh-SG" dirty="0"/>
              </a:p>
              <a:p>
                <a:pPr lvl="1"/>
                <a:r>
                  <a:rPr lang="en-US" altLang="zh-SG" dirty="0"/>
                  <a:t>How do we understand the (state-)value function?</a:t>
                </a:r>
              </a:p>
              <a:p>
                <a:pPr lvl="1"/>
                <a:r>
                  <a:rPr lang="en-US" altLang="zh-SG" dirty="0"/>
                  <a:t>For a fixed policy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SG" dirty="0"/>
                  <a:t>, the value function evaluate how good the situation is in state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evaluates how good the policy is (from the start of the RL process). Express it with variable state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SG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SG" dirty="0"/>
                  <a:t>.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D25F64-2730-A8CB-C733-3866AB148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4992660"/>
              </a:xfrm>
              <a:blipFill>
                <a:blip r:embed="rId2"/>
                <a:stretch>
                  <a:fillRect t="-1221" r="-1797" b="-1099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907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1B96D-9DF6-2142-0461-9801F499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The State-Value Function / Value Function 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E262E3-0FAC-82A5-36E5-1A5333D44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SG" dirty="0"/>
              </a:p>
              <a:p>
                <a:pPr lvl="1"/>
                <a:r>
                  <a:rPr lang="en-US" altLang="zh-SG" dirty="0"/>
                  <a:t>How do we leverage the (state-)value function for reinforcement learning?</a:t>
                </a:r>
              </a:p>
              <a:p>
                <a:pPr lvl="1"/>
                <a:r>
                  <a:rPr lang="en-US" altLang="zh-SG" dirty="0"/>
                  <a:t>The idea: compute gradient to increase probability of good actions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SG" dirty="0"/>
                  <a:t>:</a:t>
                </a:r>
              </a:p>
              <a:p>
                <a:pPr lvl="1"/>
                <a:r>
                  <a:rPr lang="en-US" altLang="zh-SG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SG" dirty="0"/>
                  <a:t>, then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is better than average. (Recall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under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.</a:t>
                </a:r>
                <a:r>
                  <a:rPr lang="en-SG" altLang="zh-SG" dirty="0"/>
                  <a:t>)</a:t>
                </a:r>
                <a:endParaRPr lang="en-US" altLang="zh-SG" dirty="0"/>
              </a:p>
              <a:p>
                <a:pPr lvl="1"/>
                <a:r>
                  <a:rPr lang="en-US" altLang="zh-SG" dirty="0"/>
                  <a:t>Thus we modify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to increase probability of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SG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SG" dirty="0"/>
                  <a:t>.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BE262E3-0FAC-82A5-36E5-1A5333D44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30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57423-6C10-B16B-86E0-2E5CFC1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The Anatomy of a RL Algorithm</a:t>
            </a:r>
            <a:endParaRPr lang="zh-SG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C6D23-165B-05B0-5484-58B7815C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60" y="1543051"/>
            <a:ext cx="7150648" cy="49102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2E02C3-470B-4DCE-23A4-9EC7D6814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208" y="1630560"/>
            <a:ext cx="3216231" cy="12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3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6998D-A907-5941-5E23-B08475C8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Evaluating RL Algorithms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A5C714-315B-7007-7F2C-249FC0DD6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2249460"/>
          </a:xfrm>
        </p:spPr>
        <p:txBody>
          <a:bodyPr/>
          <a:lstStyle/>
          <a:p>
            <a:r>
              <a:rPr lang="en-US" altLang="zh-SG" dirty="0"/>
              <a:t>How to evaluate the effectiveness of the RL algorithm?</a:t>
            </a:r>
          </a:p>
          <a:p>
            <a:r>
              <a:rPr lang="en-US" altLang="zh-SG" dirty="0"/>
              <a:t>A useful toolkit: the OpenAI Gym – developing and comparing reinforcement learning algorithms (gym.openai.com)</a:t>
            </a:r>
          </a:p>
          <a:p>
            <a:r>
              <a:rPr lang="en-US" altLang="zh-SG" dirty="0"/>
              <a:t>Two classical control problems: Cart pole and Pendulum</a:t>
            </a:r>
            <a:endParaRPr lang="zh-SG" altLang="en-US" dirty="0"/>
          </a:p>
        </p:txBody>
      </p:sp>
      <p:pic>
        <p:nvPicPr>
          <p:cNvPr id="4" name="Picture 6" descr="Solving Open AI's CartPole using Reinforcement Learning Part-1 | Analytics  Vidhya">
            <a:extLst>
              <a:ext uri="{FF2B5EF4-FFF2-40B4-BE49-F238E27FC236}">
                <a16:creationId xmlns:a16="http://schemas.microsoft.com/office/drawing/2014/main" id="{2121E873-D179-625B-EDE4-58CE8AA6F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82" y="3889948"/>
            <a:ext cx="5091478" cy="236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endulum - Gym Documentation">
            <a:extLst>
              <a:ext uri="{FF2B5EF4-FFF2-40B4-BE49-F238E27FC236}">
                <a16:creationId xmlns:a16="http://schemas.microsoft.com/office/drawing/2014/main" id="{B51F2152-4DB1-F0D0-8218-DABA94FC2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1" b="26176"/>
          <a:stretch/>
        </p:blipFill>
        <p:spPr bwMode="auto">
          <a:xfrm>
            <a:off x="6502518" y="3889948"/>
            <a:ext cx="4762500" cy="236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4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B49E9-15E8-E070-B661-630FBE31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Evaluating RL Algorithms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3C1F9-2B51-A904-2F29-76D95534F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1260110"/>
          </a:xfrm>
        </p:spPr>
        <p:txBody>
          <a:bodyPr/>
          <a:lstStyle/>
          <a:p>
            <a:r>
              <a:rPr lang="en-US" altLang="zh-SG" dirty="0"/>
              <a:t>Other classical RL evaluation scenarios: continuous control tasks with </a:t>
            </a:r>
            <a:r>
              <a:rPr lang="en-US" altLang="zh-SG" dirty="0" err="1"/>
              <a:t>MuJuCo</a:t>
            </a:r>
            <a:r>
              <a:rPr lang="en-US" altLang="zh-SG" dirty="0"/>
              <a:t>: ant, humanoid, half cheetah</a:t>
            </a:r>
            <a:endParaRPr lang="zh-SG" altLang="en-US" dirty="0"/>
          </a:p>
        </p:txBody>
      </p:sp>
      <p:pic>
        <p:nvPicPr>
          <p:cNvPr id="2050" name="Picture 2" descr="Ant - Gym Documentation">
            <a:extLst>
              <a:ext uri="{FF2B5EF4-FFF2-40B4-BE49-F238E27FC236}">
                <a16:creationId xmlns:a16="http://schemas.microsoft.com/office/drawing/2014/main" id="{0EEB8B9D-0F45-DA83-AB9B-9CBB45BD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3161"/>
            <a:ext cx="3050498" cy="30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umanoid - Gym Documentation">
            <a:extLst>
              <a:ext uri="{FF2B5EF4-FFF2-40B4-BE49-F238E27FC236}">
                <a16:creationId xmlns:a16="http://schemas.microsoft.com/office/drawing/2014/main" id="{AC593F57-4822-CC72-9032-76967AA2A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810" y="2803161"/>
            <a:ext cx="3050498" cy="30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alf Cheetah - Gymnasium Documentation">
            <a:extLst>
              <a:ext uri="{FF2B5EF4-FFF2-40B4-BE49-F238E27FC236}">
                <a16:creationId xmlns:a16="http://schemas.microsoft.com/office/drawing/2014/main" id="{4BBE7441-F2C7-056E-30C1-10EDE59A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20" y="2864171"/>
            <a:ext cx="2928478" cy="292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13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94001-FAEC-5CCA-8209-82B368E9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Types of RL Algorithms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4E13DE5-2D3E-00D9-ED26-4CE3506E4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3527075"/>
              </a:xfrm>
            </p:spPr>
            <p:txBody>
              <a:bodyPr/>
              <a:lstStyle/>
              <a:p>
                <a:r>
                  <a:rPr lang="en-US" altLang="zh-SG" dirty="0"/>
                  <a:t>Recall the objective of RL: obtain the maximum reward.</a:t>
                </a:r>
              </a:p>
              <a:p>
                <a:pPr lvl="1"/>
                <a:r>
                  <a:rPr lang="en-US" altLang="zh-SG" b="0" dirty="0"/>
                  <a:t>Maximize the </a:t>
                </a:r>
                <a:r>
                  <a:rPr lang="en-US" altLang="zh-SG" dirty="0"/>
                  <a:t>state-value (value) function, which is the total reward from state variable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SG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Alternatively, we can also express the objective directly with the expectation of the total reward with states and 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SG" dirty="0"/>
                  <a:t>. Here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is the transition between the different states.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SG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SG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b>
                                  <m:sSubPr>
                                    <m:ctrlPr>
                                      <a:rPr lang="en-US" altLang="zh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SG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SG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e>
                    </m:func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SG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SG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SG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b>
                                  <m:sSubPr>
                                    <m:ctrlP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e>
                    </m:func>
                  </m:oMath>
                </a14:m>
                <a:endParaRPr lang="en-US" altLang="zh-SG" dirty="0"/>
              </a:p>
              <a:p>
                <a:pPr lvl="1"/>
                <a:r>
                  <a:rPr lang="en-US" altLang="zh-SG" dirty="0"/>
                  <a:t>Hyperparameter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SG" dirty="0"/>
                  <a:t>: </a:t>
                </a:r>
                <a:r>
                  <a:rPr lang="en-US" altLang="zh-SG" dirty="0" err="1"/>
                  <a:t>w.r.t.</a:t>
                </a:r>
                <a:r>
                  <a:rPr lang="en-US" altLang="zh-SG" dirty="0"/>
                  <a:t> the policy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SG" dirty="0"/>
                  <a:t>)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4E13DE5-2D3E-00D9-ED26-4CE3506E4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3527075"/>
              </a:xfrm>
              <a:blipFill>
                <a:blip r:embed="rId2"/>
                <a:stretch>
                  <a:fillRect t="-1727" b="-9154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7">
            <a:extLst>
              <a:ext uri="{FF2B5EF4-FFF2-40B4-BE49-F238E27FC236}">
                <a16:creationId xmlns:a16="http://schemas.microsoft.com/office/drawing/2014/main" id="{A5202ED0-634C-7FB7-7FA3-00B9D274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08" y="5070126"/>
            <a:ext cx="10088383" cy="1505160"/>
          </a:xfrm>
          <a:prstGeom prst="rect">
            <a:avLst/>
          </a:prstGeom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F91B6CBF-C451-9E9C-EF4C-804EBB77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538" y="2065089"/>
            <a:ext cx="9258924" cy="27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6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93B9D-5330-C8EF-17CE-ECD389B5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Types of RL Algorithms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F7178-A1CA-05B7-3F7A-F295E8E71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SG" dirty="0"/>
              <a:t>The different types of RL algorithms are different approaches to obtain the best (policy) model: (We discuss the basics)</a:t>
            </a:r>
          </a:p>
          <a:p>
            <a:r>
              <a:rPr lang="en-US" altLang="zh-SG" dirty="0"/>
              <a:t>* Value-based RL: directly estimate the action-value function or Q-function of the optimal policy (no explicit policy, directly the action);</a:t>
            </a:r>
          </a:p>
          <a:p>
            <a:r>
              <a:rPr lang="en-US" altLang="zh-SG" dirty="0"/>
              <a:t>* Policy-based RL: Optimize the RL objective to find the optimal policy (usually relates to the (state-)value function);</a:t>
            </a:r>
          </a:p>
          <a:p>
            <a:r>
              <a:rPr lang="en-US" altLang="zh-SG" dirty="0"/>
              <a:t>Actor-Critic: estimate the action-value function or Q-function of the current policy, and use it to improve the policy. (Combination of Value-based and Policy-based RL)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171522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A1495-BECF-D3E9-D967-5C909BD0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Value-Based RL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FBFE56-D017-92A6-F38D-82A669DAA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Recall the action-value function (Q-function) for policy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SG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SG" dirty="0"/>
              </a:p>
              <a:p>
                <a:pPr lvl="1"/>
                <a:r>
                  <a:rPr lang="en-US" altLang="zh-SG" dirty="0"/>
                  <a:t>The expectation is taken </a:t>
                </a:r>
                <a:r>
                  <a:rPr lang="en-US" altLang="zh-SG" dirty="0" err="1"/>
                  <a:t>w.r.t.</a:t>
                </a:r>
                <a:r>
                  <a:rPr lang="en-US" altLang="zh-SG" dirty="0"/>
                  <a:t>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</m:oMath>
                </a14:m>
                <a:r>
                  <a:rPr lang="en-US" altLang="zh-SG" dirty="0"/>
                  <a:t>, …</a:t>
                </a:r>
                <a:r>
                  <a:rPr lang="zh-SG" altLang="en-US" dirty="0"/>
                  <a:t> </a:t>
                </a:r>
                <a:r>
                  <a:rPr lang="en-US" altLang="zh-SG" dirty="0"/>
                  <a:t>and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</m:oMath>
                </a14:m>
                <a:r>
                  <a:rPr lang="en-US" altLang="zh-SG" dirty="0"/>
                  <a:t>, …</a:t>
                </a:r>
                <a:r>
                  <a:rPr lang="zh-SG" altLang="en-US" dirty="0"/>
                  <a:t> </a:t>
                </a:r>
                <a:r>
                  <a:rPr lang="en-US" altLang="zh-SG" dirty="0">
                    <a:sym typeface="Wingdings" panose="05000000000000000000" pitchFamily="2" charset="2"/>
                  </a:rPr>
                  <a:t> integrate out everything except for the current observations: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endParaRPr lang="en-US" altLang="zh-SG" dirty="0"/>
              </a:p>
              <a:p>
                <a:r>
                  <a:rPr lang="en-US" altLang="zh-SG" dirty="0"/>
                  <a:t>What is the “Optimal Q-function”?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SG" b="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SG" dirty="0"/>
                  <a:t>: whatever policy function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SG" dirty="0"/>
                  <a:t> is used, the result of taking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 cannot be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How to obtain the optimal Q-function? Deep Q-Network and Q-learning.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FBFE56-D017-92A6-F38D-82A669DAA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 r="-870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80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22B7C-0893-A08C-7EE6-FB0A09B8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Deep Q-Network: Approx. the Q-Function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F04912-451E-3420-1F5A-6D3F2EBB4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The objective: win the game by gaining the max total reward.</a:t>
                </a:r>
              </a:p>
              <a:p>
                <a:r>
                  <a:rPr lang="en-US" altLang="zh-SG" dirty="0"/>
                  <a:t>If we know the optimal Q-function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zh-SG" dirty="0"/>
                  <a:t>, what is the best action?</a:t>
                </a:r>
              </a:p>
              <a:p>
                <a:pPr lvl="1"/>
                <a:r>
                  <a:rPr lang="en-US" altLang="zh-SG" dirty="0"/>
                  <a:t>The best action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SG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SG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zh-SG" altLang="en-US" dirty="0"/>
                  <a:t> </a:t>
                </a:r>
                <a:endParaRPr lang="en-US" altLang="zh-SG" dirty="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is an indicator of how good it is for an agent to pick action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while being in state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The solution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altLang="zh-SG" dirty="0"/>
                  <a:t>: approximate the Q-function with a neural network!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Deep Q Network (DQN)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F04912-451E-3420-1F5A-6D3F2EBB4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58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98BE4-0FE0-79B7-AC3C-B3494977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Deep Q Network (DQN): an Overview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B88424-0255-C237-FD87-888D35F19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1885949"/>
          </a:xfrm>
        </p:spPr>
        <p:txBody>
          <a:bodyPr/>
          <a:lstStyle/>
          <a:p>
            <a:r>
              <a:rPr lang="en-US" altLang="zh-SG" dirty="0"/>
              <a:t>What is the input and output of the DQN?</a:t>
            </a:r>
          </a:p>
          <a:p>
            <a:pPr lvl="1"/>
            <a:r>
              <a:rPr lang="en-US" altLang="zh-SG" dirty="0"/>
              <a:t>Input: The state (e.g., the screenshot or a series of screenshot); size: size of the state (e.g., screenshot)</a:t>
            </a:r>
          </a:p>
          <a:p>
            <a:pPr lvl="1"/>
            <a:r>
              <a:rPr lang="en-US" altLang="zh-SG" dirty="0"/>
              <a:t>Output: the Q-values for each action; size: dimension of action space.</a:t>
            </a:r>
            <a:endParaRPr lang="zh-SG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68D39F-D5C4-0E6F-A85E-C2FE8B33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8" y="3740173"/>
            <a:ext cx="10203304" cy="246543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C40E3FD-5D72-DCA7-E660-4B26F8DD2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69" y="3429000"/>
            <a:ext cx="5057062" cy="308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4FABC5-BE37-676A-5B51-E8D2B243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761435" cy="1365969"/>
          </a:xfrm>
        </p:spPr>
        <p:txBody>
          <a:bodyPr>
            <a:normAutofit/>
          </a:bodyPr>
          <a:lstStyle/>
          <a:p>
            <a:r>
              <a:rPr lang="en-US" altLang="zh-SG" sz="4400"/>
              <a:t>Reinforcement Learning: The Basics</a:t>
            </a:r>
            <a:endParaRPr lang="zh-SG" altLang="en-US" sz="4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BE997C-CD5E-A618-9CF4-C07D23B39191}"/>
              </a:ext>
            </a:extLst>
          </p:cNvPr>
          <p:cNvSpPr txBox="1"/>
          <p:nvPr/>
        </p:nvSpPr>
        <p:spPr>
          <a:xfrm>
            <a:off x="831849" y="3428999"/>
            <a:ext cx="10761435" cy="20989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720000" indent="-7200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428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Applications of DRL</a:t>
            </a:r>
          </a:p>
          <a:p>
            <a:pPr marL="720000" indent="-7200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3200" b="1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Notations in DRL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428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67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EC3A7-724C-DA61-8863-92D31AFA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Applying DQN to the RL Process</a:t>
            </a:r>
            <a:endParaRPr lang="zh-SG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4573EAD-8FEB-7495-7C5B-7E7E947B0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" t="33288" r="1441" b="30552"/>
          <a:stretch/>
        </p:blipFill>
        <p:spPr>
          <a:xfrm>
            <a:off x="1347866" y="2134847"/>
            <a:ext cx="9496269" cy="34101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B4F5BD5-EB6B-C18B-26A3-285EE50C9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" t="33288" r="1441" b="30552"/>
          <a:stretch/>
        </p:blipFill>
        <p:spPr>
          <a:xfrm>
            <a:off x="1347866" y="2134847"/>
            <a:ext cx="9496269" cy="34101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735BA79-EA60-0DA9-61B8-75F38F10A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9" t="33288" r="883" b="30552"/>
          <a:stretch/>
        </p:blipFill>
        <p:spPr>
          <a:xfrm>
            <a:off x="1347866" y="2134846"/>
            <a:ext cx="9496269" cy="341013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733CA36-DC01-D248-D5E4-F0A707FCE4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8" t="33218" r="1410" b="30622"/>
          <a:stretch/>
        </p:blipFill>
        <p:spPr>
          <a:xfrm>
            <a:off x="1347866" y="2134845"/>
            <a:ext cx="9496269" cy="341013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E1D6FB1-FB97-65E5-C07B-E8F3F26462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8" t="33208" r="1410" b="30632"/>
          <a:stretch/>
        </p:blipFill>
        <p:spPr>
          <a:xfrm>
            <a:off x="1347866" y="2134843"/>
            <a:ext cx="9496269" cy="34101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8E29C23-E0CA-EBC5-3CA8-AF953E0544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8" t="33208" r="1410" b="30633"/>
          <a:stretch/>
        </p:blipFill>
        <p:spPr>
          <a:xfrm>
            <a:off x="1347865" y="2134843"/>
            <a:ext cx="9496269" cy="34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5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44B0B-E470-D3A1-33A8-5D654C1A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sz="3200" dirty="0"/>
              <a:t>Training the DQN: Temporal Difference (TD) Learning</a:t>
            </a:r>
            <a:endParaRPr lang="zh-SG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707E2-09AD-893C-9BB5-29730285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5030136"/>
          </a:xfrm>
        </p:spPr>
        <p:txBody>
          <a:bodyPr/>
          <a:lstStyle/>
          <a:p>
            <a:r>
              <a:rPr lang="en-US" altLang="zh-SG" dirty="0"/>
              <a:t>The key is always to get the “reward”. However, the rewards are usually not (immediately) observable!</a:t>
            </a:r>
          </a:p>
          <a:p>
            <a:pPr lvl="1"/>
            <a:r>
              <a:rPr lang="en-US" altLang="zh-SG" dirty="0"/>
              <a:t>More often, we only know the “reward” on the final action (terminal state). All other actions will have 0 immediate rewards!</a:t>
            </a:r>
          </a:p>
          <a:p>
            <a:r>
              <a:rPr lang="en-US" altLang="zh-SG" dirty="0"/>
              <a:t>How to predict the total reward expected over the future?</a:t>
            </a:r>
          </a:p>
          <a:p>
            <a:r>
              <a:rPr lang="en-US" altLang="zh-SG" dirty="0"/>
              <a:t>Temporal Difference Learning (TD Learning) – predicting a variable’s future value in a sequence of states.</a:t>
            </a:r>
          </a:p>
          <a:p>
            <a:pPr lvl="1"/>
            <a:r>
              <a:rPr lang="en-US" altLang="zh-SG" dirty="0"/>
              <a:t>In general:  rather than attempting to calculate the total future reward, TD learning attempts to predict the combination of immediate reward and its own reward prediction at the next moment in time.</a:t>
            </a:r>
          </a:p>
          <a:p>
            <a:pPr lvl="1"/>
            <a:r>
              <a:rPr lang="en-US" altLang="zh-SG" dirty="0"/>
              <a:t>Better describe with an example!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27326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22968-3986-1DA4-C40A-5EAC6EA3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TD Learning: An Example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749A61-6F8B-F04B-0F2A-794E4570E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8445706" cy="4985165"/>
              </a:xfrm>
            </p:spPr>
            <p:txBody>
              <a:bodyPr/>
              <a:lstStyle/>
              <a:p>
                <a:r>
                  <a:rPr lang="en-US" altLang="zh-SG" dirty="0"/>
                  <a:t>Suppose I am to travel from NUS to Changi.</a:t>
                </a:r>
              </a:p>
              <a:p>
                <a:r>
                  <a:rPr lang="en-US" altLang="zh-SG" dirty="0"/>
                  <a:t>Model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estimates the time cost as 100 mins.</a:t>
                </a:r>
              </a:p>
              <a:p>
                <a:r>
                  <a:rPr lang="en-US" altLang="zh-SG" dirty="0"/>
                  <a:t>Question: how do I update (train) the model?</a:t>
                </a:r>
              </a:p>
              <a:p>
                <a:pPr lvl="1"/>
                <a:r>
                  <a:rPr lang="en-US" altLang="zh-SG" dirty="0"/>
                  <a:t>Make a prediction: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, </a:t>
                </a:r>
                <a14:m>
                  <m:oMath xmlns:m="http://schemas.openxmlformats.org/officeDocument/2006/math">
                    <m:r>
                      <a:rPr lang="en-US" altLang="zh-SG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SG" b="0" i="1" dirty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Finish the trip and get the target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SG" dirty="0"/>
                  <a:t>,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=80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Loss: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SG" dirty="0"/>
                  <a:t>; </a:t>
                </a:r>
              </a:p>
              <a:p>
                <a:pPr lvl="1"/>
                <a:r>
                  <a:rPr lang="en-US" altLang="zh-SG" dirty="0"/>
                  <a:t>Gradient: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altLang="zh-SG" dirty="0"/>
              </a:p>
              <a:p>
                <a:pPr lvl="1"/>
                <a:r>
                  <a:rPr lang="en-US" altLang="zh-SG" dirty="0"/>
                  <a:t>Update with gradient descent: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SG" i="1" dirty="0"/>
                  <a:t>.</a:t>
                </a:r>
              </a:p>
              <a:p>
                <a:pPr lvl="1"/>
                <a:r>
                  <a:rPr lang="en-US" altLang="zh-SG" dirty="0"/>
                  <a:t>Possible to update model before finishing the trip?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749A61-6F8B-F04B-0F2A-794E4570E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8445706" cy="4985165"/>
              </a:xfrm>
              <a:blipFill>
                <a:blip r:embed="rId2"/>
                <a:stretch>
                  <a:fillRect t="-1222" b="-367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5C80BA-C533-BB28-61AB-BFFB68B2A6C4}"/>
              </a:ext>
            </a:extLst>
          </p:cNvPr>
          <p:cNvGrpSpPr/>
          <p:nvPr/>
        </p:nvGrpSpPr>
        <p:grpSpPr>
          <a:xfrm>
            <a:off x="9851036" y="659567"/>
            <a:ext cx="1728866" cy="3879955"/>
            <a:chOff x="9851036" y="659567"/>
            <a:chExt cx="1728866" cy="387995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68FCE25-67A3-ACCA-C93D-194DABDAD3E8}"/>
                </a:ext>
              </a:extLst>
            </p:cNvPr>
            <p:cNvSpPr/>
            <p:nvPr/>
          </p:nvSpPr>
          <p:spPr>
            <a:xfrm>
              <a:off x="11325069" y="786984"/>
              <a:ext cx="254833" cy="254833"/>
            </a:xfrm>
            <a:prstGeom prst="rect">
              <a:avLst/>
            </a:prstGeom>
            <a:solidFill>
              <a:srgbClr val="89C4FF"/>
            </a:solidFill>
            <a:ln>
              <a:solidFill>
                <a:srgbClr val="0042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sz="2000" dirty="0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3186223-D854-83B8-EC63-54440514019D}"/>
                </a:ext>
              </a:extLst>
            </p:cNvPr>
            <p:cNvSpPr/>
            <p:nvPr/>
          </p:nvSpPr>
          <p:spPr>
            <a:xfrm>
              <a:off x="9851036" y="4162269"/>
              <a:ext cx="254833" cy="254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sz="2000" dirty="0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07CC75B-DC59-9144-21CC-1BEFB11664E8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flipH="1">
              <a:off x="9978453" y="1041817"/>
              <a:ext cx="1474033" cy="3120452"/>
            </a:xfrm>
            <a:prstGeom prst="line">
              <a:avLst/>
            </a:prstGeom>
            <a:ln w="38100">
              <a:solidFill>
                <a:srgbClr val="0042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1DE5F18-F9FC-1A40-06F2-DDBD2F8DC7BE}"/>
                </a:ext>
              </a:extLst>
            </p:cNvPr>
            <p:cNvSpPr txBox="1"/>
            <p:nvPr/>
          </p:nvSpPr>
          <p:spPr>
            <a:xfrm>
              <a:off x="10346961" y="659567"/>
              <a:ext cx="914400" cy="509666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l"/>
              <a:r>
                <a:rPr kumimoji="0" lang="en-US" altLang="zh-SG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8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NUS</a:t>
              </a:r>
              <a:endParaRPr kumimoji="0" lang="zh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428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6ACCFE5-9792-9808-FCCA-536C0E3FF861}"/>
                </a:ext>
              </a:extLst>
            </p:cNvPr>
            <p:cNvSpPr txBox="1"/>
            <p:nvPr/>
          </p:nvSpPr>
          <p:spPr>
            <a:xfrm>
              <a:off x="10163331" y="4029856"/>
              <a:ext cx="1161737" cy="509666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0" lang="en-US" altLang="zh-SG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Changi</a:t>
              </a:r>
              <a:endParaRPr kumimoji="0" lang="zh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5AE8587-B107-391A-ECA0-D1DA5DA26D97}"/>
              </a:ext>
            </a:extLst>
          </p:cNvPr>
          <p:cNvSpPr txBox="1"/>
          <p:nvPr/>
        </p:nvSpPr>
        <p:spPr>
          <a:xfrm>
            <a:off x="9411324" y="1835044"/>
            <a:ext cx="2608289" cy="5096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SG" sz="2000" dirty="0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minutes (est.)</a:t>
            </a:r>
            <a:endParaRPr kumimoji="0" lang="zh-SG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428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D585BC-8609-043C-836A-8D7DB6131C52}"/>
              </a:ext>
            </a:extLst>
          </p:cNvPr>
          <p:cNvSpPr txBox="1"/>
          <p:nvPr/>
        </p:nvSpPr>
        <p:spPr>
          <a:xfrm>
            <a:off x="9528746" y="2919333"/>
            <a:ext cx="2373444" cy="5096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SG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 minutes (actual)</a:t>
            </a:r>
            <a:endParaRPr kumimoji="0" lang="zh-SG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86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3C341-3F41-4542-333B-C6E880B6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TD Learning: An Example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B4EF31-E13F-AF2C-8FBC-794663938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43051"/>
                <a:ext cx="8885418" cy="4802186"/>
              </a:xfrm>
            </p:spPr>
            <p:txBody>
              <a:bodyPr/>
              <a:lstStyle/>
              <a:p>
                <a:r>
                  <a:rPr lang="en-US" altLang="zh-SG" dirty="0"/>
                  <a:t>Possible to update model before finishing the trip?</a:t>
                </a:r>
              </a:p>
              <a:p>
                <a:pPr lvl="1"/>
                <a:r>
                  <a:rPr lang="en-US" altLang="zh-SG" dirty="0"/>
                  <a:t>Get a better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for the model when arriving mid-way (Bugis).</a:t>
                </a:r>
              </a:p>
              <a:p>
                <a:pPr lvl="1"/>
                <a:r>
                  <a:rPr lang="en-US" altLang="zh-SG" dirty="0"/>
                  <a:t>Model’s estimate: NUS </a:t>
                </a:r>
                <a:r>
                  <a:rPr lang="en-US" altLang="zh-SG" dirty="0">
                    <a:sym typeface="Wingdings" panose="05000000000000000000" pitchFamily="2" charset="2"/>
                  </a:rPr>
                  <a:t> Changi, 100 mins (est.)</a:t>
                </a:r>
              </a:p>
              <a:p>
                <a:pPr lvl="1"/>
                <a:r>
                  <a:rPr lang="en-US" altLang="zh-SG" dirty="0"/>
                  <a:t>When arrive at Bugis, the actual time cost: 30 mins (actual)</a:t>
                </a:r>
              </a:p>
              <a:p>
                <a:pPr lvl="1"/>
                <a:r>
                  <a:rPr lang="en-US" altLang="zh-SG" dirty="0"/>
                  <a:t>Model now updates its estimate:</a:t>
                </a:r>
              </a:p>
              <a:p>
                <a:pPr lvl="1"/>
                <a:r>
                  <a:rPr lang="en-US" altLang="zh-SG" dirty="0"/>
                  <a:t>Bugis </a:t>
                </a:r>
                <a:r>
                  <a:rPr lang="en-US" altLang="zh-SG" dirty="0">
                    <a:sym typeface="Wingdings" panose="05000000000000000000" pitchFamily="2" charset="2"/>
                  </a:rPr>
                  <a:t> Changi: 60 mins (est.)</a:t>
                </a:r>
              </a:p>
              <a:p>
                <a:pPr lvl="1"/>
                <a:endParaRPr lang="en-US" altLang="zh-SG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zh-SG" dirty="0">
                    <a:sym typeface="Wingdings" panose="05000000000000000000" pitchFamily="2" charset="2"/>
                  </a:rPr>
                  <a:t>Compare: The model’s estimate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𝑄</m:t>
                    </m:r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=100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 err="1"/>
                  <a:t>v.s</a:t>
                </a:r>
                <a:r>
                  <a:rPr lang="en-US" altLang="zh-SG" dirty="0"/>
                  <a:t>. Updated estimate: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30+60=90 →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TD target.</a:t>
                </a:r>
              </a:p>
              <a:p>
                <a:pPr lvl="1"/>
                <a:r>
                  <a:rPr lang="en-US" altLang="zh-SG" dirty="0"/>
                  <a:t>The TD target is a more reliable estimate.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B4EF31-E13F-AF2C-8FBC-794663938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43051"/>
                <a:ext cx="8885418" cy="4802186"/>
              </a:xfrm>
              <a:blipFill>
                <a:blip r:embed="rId2"/>
                <a:stretch>
                  <a:fillRect t="-1269" r="-1922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4D935C6C-3054-A0B6-A809-86C954788F6A}"/>
              </a:ext>
            </a:extLst>
          </p:cNvPr>
          <p:cNvGrpSpPr/>
          <p:nvPr/>
        </p:nvGrpSpPr>
        <p:grpSpPr>
          <a:xfrm>
            <a:off x="9851036" y="659567"/>
            <a:ext cx="1728866" cy="3879955"/>
            <a:chOff x="9851036" y="659567"/>
            <a:chExt cx="1728866" cy="387995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26A86FF-ED76-9440-54E3-7062332FDA97}"/>
                </a:ext>
              </a:extLst>
            </p:cNvPr>
            <p:cNvSpPr/>
            <p:nvPr/>
          </p:nvSpPr>
          <p:spPr>
            <a:xfrm>
              <a:off x="11325069" y="786984"/>
              <a:ext cx="254833" cy="254833"/>
            </a:xfrm>
            <a:prstGeom prst="rect">
              <a:avLst/>
            </a:prstGeom>
            <a:solidFill>
              <a:srgbClr val="89C4FF"/>
            </a:solidFill>
            <a:ln>
              <a:solidFill>
                <a:srgbClr val="0042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sz="2000" dirty="0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57A6A6F-48A7-BAAC-ACAC-9F4E8C006EFA}"/>
                </a:ext>
              </a:extLst>
            </p:cNvPr>
            <p:cNvSpPr/>
            <p:nvPr/>
          </p:nvSpPr>
          <p:spPr>
            <a:xfrm>
              <a:off x="9851036" y="4162269"/>
              <a:ext cx="254833" cy="254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 sz="2000" dirty="0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9ECDAA6-9675-84C4-A2B3-C7E356070C57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9978453" y="1041817"/>
              <a:ext cx="1474033" cy="3120452"/>
            </a:xfrm>
            <a:prstGeom prst="line">
              <a:avLst/>
            </a:prstGeom>
            <a:ln w="38100">
              <a:solidFill>
                <a:srgbClr val="0042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F301C45-BFE9-DD5D-6ADE-495706EC86AA}"/>
                </a:ext>
              </a:extLst>
            </p:cNvPr>
            <p:cNvSpPr txBox="1"/>
            <p:nvPr/>
          </p:nvSpPr>
          <p:spPr>
            <a:xfrm>
              <a:off x="10346961" y="659567"/>
              <a:ext cx="914400" cy="509666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l"/>
              <a:r>
                <a:rPr kumimoji="0" lang="en-US" altLang="zh-SG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8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NUS</a:t>
              </a:r>
              <a:endParaRPr kumimoji="0" lang="zh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428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718FD44-4D2D-98EB-0153-29E310D230BB}"/>
                </a:ext>
              </a:extLst>
            </p:cNvPr>
            <p:cNvSpPr txBox="1"/>
            <p:nvPr/>
          </p:nvSpPr>
          <p:spPr>
            <a:xfrm>
              <a:off x="10163331" y="4029856"/>
              <a:ext cx="1161737" cy="509666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kumimoji="0" lang="en-US" altLang="zh-SG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Changi</a:t>
              </a:r>
              <a:endParaRPr kumimoji="0" lang="zh-SG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CD8C3C8-3EC4-BB5B-9E35-34E1665FDB37}"/>
              </a:ext>
            </a:extLst>
          </p:cNvPr>
          <p:cNvSpPr/>
          <p:nvPr/>
        </p:nvSpPr>
        <p:spPr>
          <a:xfrm>
            <a:off x="10804161" y="2060578"/>
            <a:ext cx="254833" cy="2548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sz="2000" dirty="0">
              <a:solidFill>
                <a:srgbClr val="004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4FF33A-4767-1D12-CA18-33D05366483E}"/>
              </a:ext>
            </a:extLst>
          </p:cNvPr>
          <p:cNvSpPr txBox="1"/>
          <p:nvPr/>
        </p:nvSpPr>
        <p:spPr>
          <a:xfrm>
            <a:off x="11058994" y="1925301"/>
            <a:ext cx="914400" cy="5096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l"/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428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Bugis</a:t>
            </a:r>
            <a:endParaRPr kumimoji="0" lang="zh-SG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28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C78AB3-4400-F5FC-970D-F0E2CE0236BA}"/>
              </a:ext>
            </a:extLst>
          </p:cNvPr>
          <p:cNvSpPr txBox="1"/>
          <p:nvPr/>
        </p:nvSpPr>
        <p:spPr>
          <a:xfrm>
            <a:off x="9593706" y="2493458"/>
            <a:ext cx="2151088" cy="5096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SG" sz="2000" dirty="0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minutes (est.)</a:t>
            </a:r>
            <a:endParaRPr kumimoji="0" lang="zh-SG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428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7EB23-BFDE-B51D-A55E-07AB12BB4E81}"/>
              </a:ext>
            </a:extLst>
          </p:cNvPr>
          <p:cNvSpPr txBox="1"/>
          <p:nvPr/>
        </p:nvSpPr>
        <p:spPr>
          <a:xfrm>
            <a:off x="9744855" y="1334316"/>
            <a:ext cx="2373444" cy="5096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SG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minutes (actual)</a:t>
            </a:r>
            <a:endParaRPr kumimoji="0" lang="zh-SG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A96A17-E1A2-EFAA-FD62-948EB9C0B0A6}"/>
              </a:ext>
            </a:extLst>
          </p:cNvPr>
          <p:cNvSpPr txBox="1"/>
          <p:nvPr/>
        </p:nvSpPr>
        <p:spPr>
          <a:xfrm>
            <a:off x="9661161" y="3061616"/>
            <a:ext cx="2021176" cy="5096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SG" sz="2000" dirty="0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minutes (est.)</a:t>
            </a:r>
            <a:endParaRPr kumimoji="0" lang="zh-SG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428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6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2" grpId="1" animBg="1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BA408-AF80-FA5F-63B6-60C64B5B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TD Learning with TD Target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5DE00A-9283-C72F-2950-0507AC0ABF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>
                    <a:sym typeface="Wingdings" panose="05000000000000000000" pitchFamily="2" charset="2"/>
                  </a:rPr>
                  <a:t>Compare: The model’s estimate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𝑄</m:t>
                    </m:r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=100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 err="1"/>
                  <a:t>v.s</a:t>
                </a:r>
                <a:r>
                  <a:rPr lang="en-US" altLang="zh-SG" dirty="0"/>
                  <a:t>. Updated estimate: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30+60=90 →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TD target.</a:t>
                </a:r>
              </a:p>
              <a:p>
                <a:pPr lvl="1"/>
                <a:r>
                  <a:rPr lang="en-US" altLang="zh-SG" dirty="0"/>
                  <a:t>The TD target is a more reliable estimate.</a:t>
                </a:r>
                <a:endParaRPr lang="zh-SG" altLang="en-US" dirty="0"/>
              </a:p>
              <a:p>
                <a:r>
                  <a:rPr lang="en-US" altLang="zh-SG" dirty="0"/>
                  <a:t>We can define the loss and update with the TD target! (Instead of the actual target) (Advantage?)</a:t>
                </a:r>
              </a:p>
              <a:p>
                <a:pPr lvl="1"/>
                <a:r>
                  <a:rPr lang="en-US" altLang="zh-SG" dirty="0"/>
                  <a:t>Loss: </a:t>
                </a:r>
                <a14:m>
                  <m:oMath xmlns:m="http://schemas.openxmlformats.org/officeDocument/2006/math">
                    <m:r>
                      <a:rPr lang="en-US" altLang="zh-SG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SG" dirty="0"/>
                  <a:t>; </a:t>
                </a:r>
              </a:p>
              <a:p>
                <a:pPr lvl="1"/>
                <a:r>
                  <a:rPr lang="en-US" altLang="zh-SG" dirty="0"/>
                  <a:t>Gradient: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SG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altLang="zh-SG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SG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altLang="zh-SG" dirty="0"/>
              </a:p>
              <a:p>
                <a:pPr lvl="1"/>
                <a:r>
                  <a:rPr lang="en-US" altLang="zh-SG" dirty="0"/>
                  <a:t>Update with gradient descent: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SG" i="1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5DE00A-9283-C72F-2950-0507AC0AB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 r="-696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36C95-A98D-EFBD-474B-1055528E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Applying TD Learning to DQN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293A59-2E06-AFA0-66BF-D69DAD4A1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622280" cy="4979669"/>
              </a:xfrm>
            </p:spPr>
            <p:txBody>
              <a:bodyPr/>
              <a:lstStyle/>
              <a:p>
                <a:r>
                  <a:rPr lang="en-US" altLang="zh-SG" dirty="0"/>
                  <a:t>In the previous example, we have the </a:t>
                </a:r>
                <a:r>
                  <a:rPr lang="en-US" altLang="zh-SG"/>
                  <a:t>following equation: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𝑁𝑈𝑆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𝐶h𝑎𝑛𝑔𝑖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𝑁𝑈𝑆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𝐵𝑢𝑔𝑖𝑠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𝐵𝑢𝑔𝑖𝑠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𝐶h𝑎𝑛𝑔𝑖</m:t>
                        </m:r>
                      </m:sub>
                    </m:sSub>
                  </m:oMath>
                </a14:m>
                <a:endParaRPr lang="en-US" altLang="zh-SG"/>
              </a:p>
              <a:p>
                <a:pPr lvl="1"/>
                <a:r>
                  <a:rPr lang="en-US" altLang="zh-SG"/>
                  <a:t>Model’s Est.    Actual Time   Model’s Est.</a:t>
                </a:r>
              </a:p>
              <a:p>
                <a:pPr lvl="1"/>
                <a:r>
                  <a:rPr lang="en-US" altLang="zh-SG"/>
                  <a:t>In deep reinforcement learning (DRL), we have: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SG"/>
              </a:p>
              <a:p>
                <a:r>
                  <a:rPr lang="en-US" altLang="zh-SG"/>
                  <a:t>Recall: Discounted Return: </a:t>
                </a:r>
                <a:r>
                  <a:rPr lang="en-US" altLang="zh-SG">
                    <a:solidFill>
                      <a:schemeClr val="accent2">
                        <a:lumMod val="75000"/>
                      </a:schemeClr>
                    </a:solidFill>
                  </a:rPr>
                  <a:t>cumulative discounted future reward</a:t>
                </a:r>
              </a:p>
              <a:p>
                <a:pPr marL="36178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SG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zh-SG" b="0" i="1">
                  <a:latin typeface="Cambria Math" panose="02040503050406030204" pitchFamily="18" charset="0"/>
                </a:endParaRPr>
              </a:p>
              <a:p>
                <a:pPr marL="36178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         =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SG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altLang="zh-SG" b="0"/>
              </a:p>
              <a:p>
                <a:pPr marL="36178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SG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altLang="zh-SG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SG" altLang="zh-SG" dirty="0"/>
              </a:p>
              <a:p>
                <a:pPr marL="324000" marR="0" lvl="0" indent="-324000" algn="l" defTabSz="914377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Blip>
                    <a:blip r:embed="rId2"/>
                  </a:buBlip>
                  <a:tabLst/>
                  <a:defRPr/>
                </a:pPr>
                <a:r>
                  <a:rPr kumimoji="0" lang="en-US" altLang="zh-SG" sz="2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Identity: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kumimoji="0" lang="en-US" altLang="zh-SG" sz="2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kumimoji="0" lang="en-US" altLang="zh-SG" sz="2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kumimoji="0" lang="en-US" altLang="zh-SG" sz="2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sSub>
                      <m:sSubPr>
                        <m:ctrlP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endParaRPr kumimoji="0" lang="en-US" altLang="zh-SG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293A59-2E06-AFA0-66BF-D69DAD4A1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622280" cy="4979669"/>
              </a:xfrm>
              <a:blipFill>
                <a:blip r:embed="rId3"/>
                <a:stretch>
                  <a:fillRect t="-1224" r="-4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38D9ED8-DAC0-D42F-5D0B-417BF5395C8B}"/>
              </a:ext>
            </a:extLst>
          </p:cNvPr>
          <p:cNvSpPr/>
          <p:nvPr/>
        </p:nvSpPr>
        <p:spPr>
          <a:xfrm>
            <a:off x="4884420" y="4876800"/>
            <a:ext cx="3903980" cy="4572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solidFill>
                <a:srgbClr val="004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1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3758-736C-93DB-3F6C-CC645C0A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/>
              <a:t>Applying TD Learning to DQN</a:t>
            </a:r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5202B1-9C2A-7140-E85C-6D13D07E6E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0" lang="en-US" altLang="zh-SG" sz="2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Identity: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kumimoji="0" lang="en-US" altLang="zh-SG" sz="2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kumimoji="0" lang="en-US" altLang="zh-SG" sz="2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kumimoji="0" lang="en-US" altLang="zh-SG" sz="28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sSub>
                      <m:sSubPr>
                        <m:ctrlP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0" lang="en-US" altLang="zh-SG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endParaRPr kumimoji="0" lang="en-US" altLang="zh-SG" sz="2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SG"/>
                  <a:t>Training DQN with TD Learning:</a:t>
                </a:r>
              </a:p>
              <a:p>
                <a:r>
                  <a:rPr lang="en-SG"/>
                  <a:t>DQN’s 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/>
                  <a:t>, is an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/>
                  <a:t>;</a:t>
                </a:r>
              </a:p>
              <a:p>
                <a:r>
                  <a:rPr lang="en-SG"/>
                  <a:t>DQN’s 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/>
                  <a:t>, is an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/>
                  <a:t>;</a:t>
                </a:r>
              </a:p>
              <a:p>
                <a:r>
                  <a:rPr lang="en-SG"/>
                  <a:t>Thus: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SG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5202B1-9C2A-7140-E85C-6D13D07E6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11">
                <a:extLst>
                  <a:ext uri="{FF2B5EF4-FFF2-40B4-BE49-F238E27FC236}">
                    <a16:creationId xmlns:a16="http://schemas.microsoft.com/office/drawing/2014/main" id="{627D0F2D-CC18-8C52-3D5E-29E4E3FA47F9}"/>
                  </a:ext>
                </a:extLst>
              </p:cNvPr>
              <p:cNvSpPr txBox="1"/>
              <p:nvPr/>
            </p:nvSpPr>
            <p:spPr>
              <a:xfrm>
                <a:off x="2072640" y="4453810"/>
                <a:ext cx="1996440" cy="50966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r>
                  <a:rPr lang="en-US" altLang="zh-SG" sz="2400">
                    <a:solidFill>
                      <a:srgbClr val="00428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b="0" i="1" smtClean="0">
                            <a:solidFill>
                              <a:srgbClr val="00428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solidFill>
                              <a:srgbClr val="00428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altLang="zh-SG" sz="2400" b="0" i="1" smtClean="0">
                            <a:solidFill>
                              <a:srgbClr val="00428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kumimoji="0" lang="zh-SG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8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11">
                <a:extLst>
                  <a:ext uri="{FF2B5EF4-FFF2-40B4-BE49-F238E27FC236}">
                    <a16:creationId xmlns:a16="http://schemas.microsoft.com/office/drawing/2014/main" id="{627D0F2D-CC18-8C52-3D5E-29E4E3FA4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4453810"/>
                <a:ext cx="1996440" cy="509667"/>
              </a:xfrm>
              <a:prstGeom prst="rect">
                <a:avLst/>
              </a:prstGeom>
              <a:blipFill>
                <a:blip r:embed="rId3"/>
                <a:stretch>
                  <a:fillRect l="-7317" t="-3614" r="-305" b="-240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">
                <a:extLst>
                  <a:ext uri="{FF2B5EF4-FFF2-40B4-BE49-F238E27FC236}">
                    <a16:creationId xmlns:a16="http://schemas.microsoft.com/office/drawing/2014/main" id="{7C3CE39D-8289-1B8D-9A9D-BA131CA21292}"/>
                  </a:ext>
                </a:extLst>
              </p:cNvPr>
              <p:cNvSpPr txBox="1"/>
              <p:nvPr/>
            </p:nvSpPr>
            <p:spPr>
              <a:xfrm>
                <a:off x="5339120" y="4453810"/>
                <a:ext cx="2410420" cy="5096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r>
                  <a:rPr lang="en-US" altLang="zh-SG" sz="240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altLang="zh-SG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SG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endParaRPr kumimoji="0" lang="zh-SG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11">
                <a:extLst>
                  <a:ext uri="{FF2B5EF4-FFF2-40B4-BE49-F238E27FC236}">
                    <a16:creationId xmlns:a16="http://schemas.microsoft.com/office/drawing/2014/main" id="{7C3CE39D-8289-1B8D-9A9D-BA131CA2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120" y="4453810"/>
                <a:ext cx="2410420" cy="509667"/>
              </a:xfrm>
              <a:prstGeom prst="rect">
                <a:avLst/>
              </a:prstGeom>
              <a:blipFill>
                <a:blip r:embed="rId4"/>
                <a:stretch>
                  <a:fillRect l="-3797" t="-3614" b="-240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11">
            <a:extLst>
              <a:ext uri="{FF2B5EF4-FFF2-40B4-BE49-F238E27FC236}">
                <a16:creationId xmlns:a16="http://schemas.microsoft.com/office/drawing/2014/main" id="{1363B441-C8FC-ABFF-01C5-DD690F6C768F}"/>
              </a:ext>
            </a:extLst>
          </p:cNvPr>
          <p:cNvSpPr txBox="1"/>
          <p:nvPr/>
        </p:nvSpPr>
        <p:spPr>
          <a:xfrm>
            <a:off x="2209800" y="4458271"/>
            <a:ext cx="1737360" cy="5096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SG" sz="2400">
                <a:solidFill>
                  <a:srgbClr val="004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kumimoji="0" lang="zh-SG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28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id="{031326E4-563D-CE31-F992-4E1E8B4A7F86}"/>
              </a:ext>
            </a:extLst>
          </p:cNvPr>
          <p:cNvSpPr txBox="1"/>
          <p:nvPr/>
        </p:nvSpPr>
        <p:spPr>
          <a:xfrm>
            <a:off x="4389120" y="4458270"/>
            <a:ext cx="3360420" cy="5096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SG" sz="2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 Target</a:t>
            </a:r>
            <a:endParaRPr kumimoji="0" lang="zh-SG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83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EC2F5-2EA7-C387-514D-34657211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DQN with TD Learning</a:t>
            </a:r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FA0B17-764F-40FF-32CE-BDECE866E2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TD target: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SG" b="0" i="1" dirty="0">
                  <a:latin typeface="Cambria Math" panose="02040503050406030204" pitchFamily="18" charset="0"/>
                </a:endParaRPr>
              </a:p>
              <a:p>
                <a:r>
                  <a:rPr lang="en-SG" dirty="0"/>
                  <a:t>Equivalently: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SG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SG" dirty="0"/>
              </a:p>
              <a:p>
                <a:r>
                  <a:rPr lang="en-SG" dirty="0"/>
                  <a:t>Loss: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SG" dirty="0"/>
              </a:p>
              <a:p>
                <a:r>
                  <a:rPr lang="en-SG" dirty="0"/>
                  <a:t>Update w/ gradient descent: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FA0B17-764F-40FF-32CE-BDECE866E2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561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5FB0-F77E-8407-9541-6B40EADF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DQN with TD Learning</a:t>
            </a:r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31D68-5B15-E861-2379-1CA964914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dirty="0"/>
                  <a:t>One iteration of TD Learning for DQN training is as follows:</a:t>
                </a:r>
              </a:p>
              <a:p>
                <a:r>
                  <a:rPr lang="en-SG" dirty="0"/>
                  <a:t>1. Observe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 and perform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;</a:t>
                </a:r>
              </a:p>
              <a:p>
                <a:r>
                  <a:rPr lang="en-SG" dirty="0"/>
                  <a:t>2. Predict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;</a:t>
                </a:r>
              </a:p>
              <a:p>
                <a:r>
                  <a:rPr lang="en-SG" dirty="0"/>
                  <a:t>3. Differentiate the value network: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SG" dirty="0"/>
                  <a:t>;</a:t>
                </a:r>
              </a:p>
              <a:p>
                <a:r>
                  <a:rPr lang="en-SG" dirty="0"/>
                  <a:t>4. Environment provides the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dirty="0"/>
                  <a:t> 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;</a:t>
                </a:r>
              </a:p>
              <a:p>
                <a:r>
                  <a:rPr lang="en-SG" dirty="0"/>
                  <a:t>5. Compute TD target: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SG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SG" dirty="0"/>
                  <a:t>;</a:t>
                </a:r>
              </a:p>
              <a:p>
                <a:r>
                  <a:rPr lang="en-SG" dirty="0"/>
                  <a:t>6. Gradient descent: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B31D68-5B15-E861-2379-1CA964914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33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6515-56A6-C303-D2DC-B79867E8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Value-based v.s. Policy-based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B1660-F2D1-530B-6976-4C1D0BD70A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/>
                  <a:t>Limitations for value-based RL methods?</a:t>
                </a:r>
              </a:p>
              <a:p>
                <a:pPr lvl="1"/>
                <a:r>
                  <a:rPr lang="en-SG"/>
                  <a:t>No explicit policy is learned, just the Q-function!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SG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SG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b>
                                  <m:sSubPr>
                                    <m:ctrlPr>
                                      <a:rPr lang="en-US" altLang="zh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SG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SG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e>
                    </m:func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SG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SG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SG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sSub>
                                  <m:sSubPr>
                                    <m:ctrlP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e>
                    </m:func>
                  </m:oMath>
                </a14:m>
                <a:endParaRPr lang="en-US" altLang="zh-SG" dirty="0"/>
              </a:p>
              <a:p>
                <a:pPr lvl="1"/>
                <a:r>
                  <a:rPr lang="en-US" altLang="zh-SG" dirty="0"/>
                  <a:t>Hyperparameter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SG" dirty="0"/>
                  <a:t>: </a:t>
                </a:r>
                <a:r>
                  <a:rPr lang="en-US" altLang="zh-SG" dirty="0" err="1"/>
                  <a:t>w.r.t.</a:t>
                </a:r>
                <a:r>
                  <a:rPr lang="en-US" altLang="zh-SG" dirty="0"/>
                  <a:t> the policy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SG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SG" dirty="0"/>
                  <a:t>)</a:t>
                </a:r>
                <a:endParaRPr lang="zh-SG" altLang="en-US" dirty="0"/>
              </a:p>
              <a:p>
                <a:r>
                  <a:rPr lang="en-US" altLang="zh-CN"/>
                  <a:t>Is it possible to directly learn the policy function 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/>
                  <a:t>?</a:t>
                </a:r>
              </a:p>
              <a:p>
                <a:r>
                  <a:rPr lang="en-SG"/>
                  <a:t>Recall: the policy function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/>
                  <a:t> is a probability density function (PDF):</a:t>
                </a:r>
              </a:p>
              <a:p>
                <a:pPr lvl="1"/>
                <a:r>
                  <a:rPr lang="en-SG"/>
                  <a:t>Takes state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/>
                  <a:t> as the input and output the probabilities for all actions, where the sample action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SG"/>
                  <a:t> is randomly drawn from the distribution.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B1660-F2D1-530B-6976-4C1D0BD70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80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2DF2-6038-DCF4-DA8F-78F4CF69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80"/>
            <a:ext cx="10515600" cy="947654"/>
          </a:xfrm>
        </p:spPr>
        <p:txBody>
          <a:bodyPr/>
          <a:lstStyle/>
          <a:p>
            <a:r>
              <a:rPr lang="en-US" altLang="zh-SG"/>
              <a:t>What is (Deep) Reinfocement Learning (DRL)</a:t>
            </a:r>
            <a:endParaRPr lang="zh-SG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508C-F631-08C0-B338-AD96C25E9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34"/>
            <a:ext cx="10515600" cy="2513404"/>
          </a:xfrm>
        </p:spPr>
        <p:txBody>
          <a:bodyPr/>
          <a:lstStyle/>
          <a:p>
            <a:r>
              <a:rPr lang="en-US" altLang="zh-SG" sz="2400"/>
              <a:t>Reinforcement learning (RL): one of three basic machine learning paradigms, alongside supervised learning and unsupervised learning.</a:t>
            </a:r>
          </a:p>
          <a:p>
            <a:r>
              <a:rPr lang="en-US" altLang="zh-SG" sz="2400"/>
              <a:t>RL is concerned with how an intelligent agent ought to take actions in a dynamic environment in order to maximize the cumulative reward.</a:t>
            </a:r>
          </a:p>
          <a:p>
            <a:pPr lvl="1"/>
            <a:r>
              <a:rPr lang="en-US" altLang="zh-SG"/>
              <a:t>Learning with feedback from the environment.</a:t>
            </a:r>
            <a:endParaRPr lang="zh-SG" altLang="en-US"/>
          </a:p>
        </p:txBody>
      </p:sp>
      <p:pic>
        <p:nvPicPr>
          <p:cNvPr id="6" name="Picture 2" descr="What Is Reinforcement Learning? - MATLAB &amp; Simulink">
            <a:extLst>
              <a:ext uri="{FF2B5EF4-FFF2-40B4-BE49-F238E27FC236}">
                <a16:creationId xmlns:a16="http://schemas.microsoft.com/office/drawing/2014/main" id="{8B1B7A3D-F276-88A7-5BC2-91F16F61F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r="3251" b="2304"/>
          <a:stretch/>
        </p:blipFill>
        <p:spPr bwMode="auto">
          <a:xfrm>
            <a:off x="838200" y="3884509"/>
            <a:ext cx="5116284" cy="26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inforcement Learning 101. Learn the essentials of Reinforcement… | by  Shweta Bhatt | Towards Data Science">
            <a:extLst>
              <a:ext uri="{FF2B5EF4-FFF2-40B4-BE49-F238E27FC236}">
                <a16:creationId xmlns:a16="http://schemas.microsoft.com/office/drawing/2014/main" id="{C3C23C65-9C94-B9C8-9F8C-4C9C9355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8" y="4189218"/>
            <a:ext cx="5377536" cy="207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907871-1971-6DC5-1CB8-F1EB3C2C4A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SG"/>
                  <a:t>Directly Learning a Policy Function </a:t>
                </a:r>
                <a14:m>
                  <m:oMath xmlns:m="http://schemas.openxmlformats.org/officeDocument/2006/math">
                    <m:r>
                      <a:rPr lang="en-SG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SG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907871-1971-6DC5-1CB8-F1EB3C2C4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 b="-11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B58B6D-DB0E-8315-DE80-76D779D66D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2526029"/>
              </a:xfrm>
            </p:spPr>
            <p:txBody>
              <a:bodyPr/>
              <a:lstStyle/>
              <a:p>
                <a:r>
                  <a:rPr lang="en-SG"/>
                  <a:t>Can we directly learn a policy function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/>
                  <a:t>?</a:t>
                </a:r>
              </a:p>
              <a:p>
                <a:r>
                  <a:rPr lang="en-SG"/>
                  <a:t>Possible……But if there are only a few states and actions.</a:t>
                </a:r>
              </a:p>
              <a:p>
                <a:r>
                  <a:rPr lang="en-SG"/>
                  <a:t>The method: draw a table (matrix) and learn the entries.</a:t>
                </a:r>
              </a:p>
              <a:p>
                <a:r>
                  <a:rPr lang="en-SG"/>
                  <a:t>What if there are too many (or even infinite) states/actions?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B58B6D-DB0E-8315-DE80-76D779D66D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2526029"/>
              </a:xfrm>
              <a:blipFill>
                <a:blip r:embed="rId3"/>
                <a:stretch>
                  <a:fillRect t="-24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92B3D57-CFFE-41B9-6D7A-2524B1DAD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898" y="4181155"/>
            <a:ext cx="8194204" cy="216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2A5BCC-DA0F-1472-A1D8-0B80A8CC8B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SG"/>
                  <a:t>Policy Network </a:t>
                </a:r>
                <a14:m>
                  <m:oMath xmlns:m="http://schemas.openxmlformats.org/officeDocument/2006/math">
                    <m:r>
                      <a:rPr lang="en-SG" b="1" i="1" smtClean="0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SG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SG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SG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SG" b="1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SG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SG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2A5BCC-DA0F-1472-A1D8-0B80A8CC8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 b="-11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5F08E-E6BC-DE03-EB56-CE70E8836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2543190"/>
              </a:xfrm>
            </p:spPr>
            <p:txBody>
              <a:bodyPr/>
              <a:lstStyle/>
              <a:p>
                <a:r>
                  <a:rPr lang="en-SG"/>
                  <a:t>Policy network: leverage a neural network to approx.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/>
                  <a:t>.</a:t>
                </a:r>
              </a:p>
              <a:p>
                <a:pPr lvl="1"/>
                <a:r>
                  <a:rPr lang="en-SG"/>
                  <a:t>Expression: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/>
                  <a:t>, where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SG"/>
                  <a:t> is the trainable parameters.</a:t>
                </a:r>
              </a:p>
              <a:p>
                <a:r>
                  <a:rPr lang="en-SG"/>
                  <a:t>Note that: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sub>
                      <m:sup/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SG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SG"/>
                  <a:t> (all possible actions)</a:t>
                </a:r>
              </a:p>
              <a:p>
                <a:pPr lvl="1"/>
                <a:r>
                  <a:rPr lang="en-SG"/>
                  <a:t>Leverage the “Softmax” activation.</a:t>
                </a:r>
              </a:p>
              <a:p>
                <a:r>
                  <a:rPr lang="en-SG"/>
                  <a:t>The key to train policy network: approx. (state-)value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5F08E-E6BC-DE03-EB56-CE70E8836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2543190"/>
              </a:xfrm>
              <a:blipFill>
                <a:blip r:embed="rId3"/>
                <a:stretch>
                  <a:fillRect t="-2398" b="-74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2F38831-1402-3C62-24FD-0D4E604C0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86241"/>
            <a:ext cx="10515600" cy="24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3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E38C-26CB-C4F3-7AE4-4215F4E1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/>
              <a:t>Recap: (State-)Value Function and Policy-based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C3D750-BC8F-78CD-7E68-3612FF601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The state-value (value) function: the total reward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r>
                  <a:rPr lang="en-SG"/>
                  <a:t> (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SG"/>
                  <a:t> integrates out action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/>
                  <a:t>).</a:t>
                </a:r>
              </a:p>
              <a:p>
                <a:pPr marL="361783" lvl="1" indent="0"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SG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S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SG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SG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en-SG" altLang="zh-SG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SG" altLang="zh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altLang="zh-SG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SG" altLang="zh-SG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/>
              </a:p>
              <a:p>
                <a:pPr lvl="1"/>
                <a:r>
                  <a:rPr lang="en-SG"/>
                  <a:t>With policy network, we approx.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SG"/>
                  <a:t> by: </a:t>
                </a:r>
                <a:endParaRPr lang="en-SG" altLang="zh-SG" i="1">
                  <a:latin typeface="Cambria Math" panose="02040503050406030204" pitchFamily="18" charset="0"/>
                </a:endParaRPr>
              </a:p>
              <a:p>
                <a:pPr marL="361783" lvl="1" indent="0"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SG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SG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SG" altLang="zh-SG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G" altLang="zh-S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SG" altLang="zh-SG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SG" altLang="zh-S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SG" altLang="zh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SG" altLang="zh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/>
              </a:p>
              <a:p>
                <a:r>
                  <a:rPr lang="en-SG"/>
                  <a:t>Recall:</a:t>
                </a:r>
                <a:r>
                  <a:rPr lang="en-US" altLang="zh-SG"/>
                  <a:t> </a:t>
                </a:r>
                <a:r>
                  <a:rPr lang="en-US" altLang="zh-SG" dirty="0"/>
                  <a:t>the value function evaluate how good the situation is in state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SG" dirty="0"/>
                  <a:t> </a:t>
                </a:r>
                <a:r>
                  <a:rPr lang="en-US" altLang="zh-SG"/>
                  <a:t>with policy </a:t>
                </a:r>
                <a14:m>
                  <m:oMath xmlns:m="http://schemas.openxmlformats.org/officeDocument/2006/math"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SG"/>
                  <a:t>, the objective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r>
                  <a:rPr lang="en-SG" altLang="zh-SG"/>
                  <a:t>Policy-based RL: learn </a:t>
                </a:r>
                <a14:m>
                  <m:oMath xmlns:m="http://schemas.openxmlformats.org/officeDocument/2006/math"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SG" altLang="zh-SG"/>
                  <a:t>to maximize </a:t>
                </a:r>
                <a14:m>
                  <m:oMath xmlns:m="http://schemas.openxmlformats.org/officeDocument/2006/math"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SG" altLang="zh-SG" dirty="0"/>
                  <a:t>.</a:t>
                </a:r>
                <a:endParaRPr lang="zh-SG" altLang="en-US" dirty="0"/>
              </a:p>
              <a:p>
                <a:endParaRPr lang="en-SG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C3D750-BC8F-78CD-7E68-3612FF601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 r="-290" b="-22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8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B93E-7F14-0C6C-53E9-79B90557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Policy-based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96F6B-3D89-177A-975F-10E26009A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altLang="zh-SG"/>
                  <a:t>Policy-based RL: learn </a:t>
                </a:r>
                <a14:m>
                  <m:oMath xmlns:m="http://schemas.openxmlformats.org/officeDocument/2006/math"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SG" altLang="en-US" dirty="0"/>
                  <a:t> </a:t>
                </a:r>
                <a:r>
                  <a:rPr lang="en-SG" altLang="zh-SG"/>
                  <a:t>to maximize </a:t>
                </a:r>
                <a14:m>
                  <m:oMath xmlns:m="http://schemas.openxmlformats.org/officeDocument/2006/math"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SG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SG" altLang="zh-SG" dirty="0"/>
                  <a:t>.</a:t>
                </a:r>
              </a:p>
              <a:p>
                <a:r>
                  <a:rPr lang="en-SG" altLang="zh-SG"/>
                  <a:t>How to improve </a:t>
                </a:r>
                <a14:m>
                  <m:oMath xmlns:m="http://schemas.openxmlformats.org/officeDocument/2006/math"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SG" altLang="zh-SG"/>
                  <a:t>? (Note the objective is Maximize)</a:t>
                </a:r>
              </a:p>
              <a:p>
                <a:pPr lvl="1"/>
                <a:r>
                  <a:rPr lang="en-SG" altLang="zh-SG"/>
                  <a:t>Policy gradient Ascent!</a:t>
                </a:r>
              </a:p>
              <a:p>
                <a:r>
                  <a:rPr lang="en-SG" altLang="zh-SG"/>
                  <a:t>Observe the state </a:t>
                </a:r>
                <a14:m>
                  <m:oMath xmlns:m="http://schemas.openxmlformats.org/officeDocument/2006/math"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altLang="zh-SG"/>
                  <a:t>, update policy: </a:t>
                </a:r>
                <a14:m>
                  <m:oMath xmlns:m="http://schemas.openxmlformats.org/officeDocument/2006/math"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en-SG" altLang="zh-SG" i="1" dirty="0"/>
                  <a:t>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zh-SG" altLang="en-US" dirty="0"/>
                  <a:t> </a:t>
                </a:r>
                <a:r>
                  <a:rPr lang="en-SG" altLang="zh-SG"/>
                  <a:t>is defined as the </a:t>
                </a:r>
                <a:r>
                  <a:rPr lang="en-SG" altLang="zh-SG">
                    <a:solidFill>
                      <a:schemeClr val="accent2">
                        <a:lumMod val="75000"/>
                      </a:schemeClr>
                    </a:solidFill>
                  </a:rPr>
                  <a:t>policy gradient</a:t>
                </a:r>
                <a:r>
                  <a:rPr lang="en-SG" altLang="zh-SG"/>
                  <a:t>.</a:t>
                </a:r>
              </a:p>
              <a:p>
                <a:r>
                  <a:rPr lang="en-SG" altLang="zh-SG"/>
                  <a:t>How to compute with (and thus update the network) with policy gradient – simplify the policy gradient first.</a:t>
                </a:r>
                <a:endParaRPr lang="zh-SG" altLang="en-US" dirty="0"/>
              </a:p>
              <a:p>
                <a:endParaRPr lang="en-SG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96F6B-3D89-177A-975F-10E26009A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 r="-87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89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2DBC-EBCA-059E-706D-8A780340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Deriving the 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2113B-5DD4-91D0-1AC7-12EEF7A23A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dirty="0"/>
                  <a:t>The policy gradient is the derivative of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err="1"/>
                  <a:t>w.r.t.</a:t>
                </a:r>
                <a:r>
                  <a:rPr lang="en-SG" dirty="0"/>
                  <a:t>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SG" altLang="zh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SG" altLang="zh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altLang="zh-SG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SG" altLang="zh-SG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SG" altLang="zh-SG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SG" altLang="zh-SG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SG" altLang="zh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altLang="zh-SG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SG" altLang="zh-SG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SG" altLang="zh-SG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SG" altLang="zh-SG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𝜕𝜋</m:t>
                              </m:r>
                              <m:d>
                                <m:dPr>
                                  <m:ctrlP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SG" altLang="zh-SG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G" altLang="zh-S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SG" altLang="zh-SG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𝜕𝜋</m:t>
                              </m:r>
                              <m:d>
                                <m:dPr>
                                  <m:ctrlP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SG" altLang="zh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lvl="1"/>
                <a:r>
                  <a:rPr lang="en-SG" dirty="0"/>
                  <a:t>Note: this derivation is over-simplified and not rigorous (why?)</a:t>
                </a:r>
              </a:p>
              <a:p>
                <a:r>
                  <a:rPr lang="en-SG" dirty="0"/>
                  <a:t>Further, note that the following equation exist: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SG" dirty="0"/>
                  <a:t>, we can further derive the policy gradient: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2113B-5DD4-91D0-1AC7-12EEF7A23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11">
                <a:extLst>
                  <a:ext uri="{FF2B5EF4-FFF2-40B4-BE49-F238E27FC236}">
                    <a16:creationId xmlns:a16="http://schemas.microsoft.com/office/drawing/2014/main" id="{2B7BB108-4C6A-B20D-0AD6-8ACC12EE629C}"/>
                  </a:ext>
                </a:extLst>
              </p:cNvPr>
              <p:cNvSpPr txBox="1"/>
              <p:nvPr/>
            </p:nvSpPr>
            <p:spPr>
              <a:xfrm>
                <a:off x="8203817" y="3162335"/>
                <a:ext cx="3149984" cy="103028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SG" sz="2400">
                    <a:solidFill>
                      <a:srgbClr val="00428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Pretend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altLang="zh-SG" sz="2400" b="0" i="1" smtClean="0">
                            <a:solidFill>
                              <a:srgbClr val="00428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altLang="zh-SG" sz="2400" b="0" i="1" smtClean="0">
                            <a:solidFill>
                              <a:srgbClr val="00428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SG" altLang="zh-SG" sz="2400" b="0" i="1" smtClean="0">
                            <a:solidFill>
                              <a:srgbClr val="00428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zh-SG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SG" altLang="zh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kumimoji="0" lang="zh-SG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altLang="zh-SG" sz="2400">
                    <a:solidFill>
                      <a:srgbClr val="00428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independent of </a:t>
                </a:r>
                <a14:m>
                  <m:oMath xmlns:m="http://schemas.openxmlformats.org/officeDocument/2006/math">
                    <m:r>
                      <a:rPr lang="en-SG" altLang="zh-SG" sz="2400" b="0" i="1" smtClean="0">
                        <a:solidFill>
                          <a:srgbClr val="00428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endParaRPr kumimoji="0" lang="zh-SG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8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11">
                <a:extLst>
                  <a:ext uri="{FF2B5EF4-FFF2-40B4-BE49-F238E27FC236}">
                    <a16:creationId xmlns:a16="http://schemas.microsoft.com/office/drawing/2014/main" id="{2B7BB108-4C6A-B20D-0AD6-8ACC12EE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817" y="3162335"/>
                <a:ext cx="3149984" cy="1030288"/>
              </a:xfrm>
              <a:prstGeom prst="rect">
                <a:avLst/>
              </a:prstGeom>
              <a:blipFill>
                <a:blip r:embed="rId3"/>
                <a:stretch>
                  <a:fillRect b="-41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95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2D16-98A8-8FB9-0282-D9A6EE4F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Deriving</a:t>
            </a:r>
            <a:r>
              <a:rPr lang="en-SG" dirty="0"/>
              <a:t> the 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1B3708-C2D9-EC72-D799-88BC0A46DE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SG" altLang="zh-SG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f>
                          <m:f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𝜕𝜋</m:t>
                            </m:r>
                            <m:d>
                              <m:dPr>
                                <m:ctrlP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num>
                          <m:den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𝜕𝜃</m:t>
                            </m:r>
                          </m:den>
                        </m:f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nary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SG" altLang="zh-SG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f>
                          <m:f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SG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SG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altLang="zh-SG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SG" altLang="zh-SG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SG" altLang="zh-SG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SG" altLang="zh-SG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𝜕𝜃</m:t>
                            </m:r>
                          </m:den>
                        </m:f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SG" dirty="0"/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altLang="zh-SG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SG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altLang="zh-SG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SG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altLang="zh-SG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SG" altLang="zh-SG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SG" dirty="0"/>
              </a:p>
              <a:p>
                <a:r>
                  <a:rPr lang="en-SG" altLang="zh-SG" b="0" dirty="0"/>
                  <a:t>Further, recall that the policy is essentially a probability: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SG" altLang="zh-SG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SG" altLang="zh-SG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G" altLang="zh-S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SG" altLang="zh-S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>
                            <m:fPr>
                              <m:ctrlPr>
                                <a:rPr lang="en-SG" altLang="zh-SG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zh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SG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SG" altLang="zh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altLang="zh-SG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SG" altLang="zh-SG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SG" altLang="zh-SG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SG" altLang="zh-SG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SG" altLang="zh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SG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SG" altLang="zh-SG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SG" altLang="zh-SG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sSub>
                        <m:sSubPr>
                          <m:ctrlPr>
                            <a:rPr lang="en-SG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SG" altLang="zh-SG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SG" altLang="zh-SG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altLang="zh-SG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SG" altLang="zh-SG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SG" altLang="zh-SG" dirty="0"/>
              </a:p>
              <a:p>
                <a:r>
                  <a:rPr lang="en-US" altLang="zh-SG" b="0" dirty="0"/>
                  <a:t>The expectation is taken </a:t>
                </a:r>
                <a:r>
                  <a:rPr lang="en-US" altLang="zh-SG" b="0" dirty="0" err="1"/>
                  <a:t>w.r.t.</a:t>
                </a:r>
                <a:r>
                  <a:rPr lang="en-US" altLang="zh-SG" b="0" dirty="0"/>
                  <a:t> the random variable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b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1B3708-C2D9-EC72-D799-88BC0A46D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2145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70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F3BEB-5708-E30E-9F37-BAC2C1E6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Calculate the Policy Gradient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6A78E-5B1D-FA6B-250F-CF0E9077C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altLang="zh-SG" dirty="0"/>
                  <a:t>Define the policy gradient: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altLang="zh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SG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SG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altLang="zh-SG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SG" altLang="zh-SG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SG" altLang="zh-SG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SG" altLang="zh-SG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𝜕𝜃</m:t>
                            </m:r>
                          </m:den>
                        </m:f>
                        <m:sSub>
                          <m:sSub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r>
                  <a:rPr lang="en-SG" altLang="zh-SG" dirty="0"/>
                  <a:t>:</a:t>
                </a:r>
              </a:p>
              <a:p>
                <a:r>
                  <a:rPr lang="en-SG" altLang="zh-SG" dirty="0"/>
                  <a:t>The steps to calculate them for policy update:</a:t>
                </a:r>
              </a:p>
              <a:p>
                <a:pPr lvl="1"/>
                <a:r>
                  <a:rPr lang="en-SG" altLang="zh-SG" dirty="0"/>
                  <a:t>1. Randomly sample an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according to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2. Calculate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SG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SG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SG" altLang="zh-SG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sSub>
                      <m:sSubPr>
                        <m:ctrlPr>
                          <a:rPr lang="en-SG" altLang="zh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SG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By the definition of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SG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en-US" altLang="zh-SG" dirty="0"/>
                  <a:t>, i.e., </a:t>
                </a:r>
                <a14:m>
                  <m:oMath xmlns:m="http://schemas.openxmlformats.org/officeDocument/2006/math">
                    <m:r>
                      <a:rPr lang="en-US" altLang="zh-SG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SG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SG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is an unbiased estimate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en-US" altLang="zh-SG" dirty="0"/>
                  <a:t>.</a:t>
                </a:r>
              </a:p>
              <a:p>
                <a:pPr lvl="1"/>
                <a:r>
                  <a:rPr lang="en-US" altLang="zh-SG" dirty="0"/>
                  <a:t>3. Use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as an approximation to the policy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altLang="zh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SG" altLang="zh-SG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SG" altLang="zh-SG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SG" altLang="zh-SG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en-US" altLang="zh-SG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F6A78E-5B1D-FA6B-250F-CF0E9077C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59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">
                <a:extLst>
                  <a:ext uri="{FF2B5EF4-FFF2-40B4-BE49-F238E27FC236}">
                    <a16:creationId xmlns:a16="http://schemas.microsoft.com/office/drawing/2014/main" id="{D386F2F0-E7E2-0AA2-68D7-A5EB85604F10}"/>
                  </a:ext>
                </a:extLst>
              </p:cNvPr>
              <p:cNvSpPr txBox="1"/>
              <p:nvPr/>
            </p:nvSpPr>
            <p:spPr>
              <a:xfrm>
                <a:off x="8563581" y="3170418"/>
                <a:ext cx="3149984" cy="8169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SG" sz="2400">
                    <a:solidFill>
                      <a:srgbClr val="00428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Pretend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altLang="zh-SG" sz="2400" b="0" i="1" smtClean="0">
                            <a:solidFill>
                              <a:srgbClr val="00428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altLang="zh-SG" sz="2400" b="0" i="1" smtClean="0">
                            <a:solidFill>
                              <a:srgbClr val="00428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SG" altLang="zh-SG" sz="2400" b="0" i="1" smtClean="0">
                            <a:solidFill>
                              <a:srgbClr val="00428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zh-SG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SG" altLang="zh-SG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kumimoji="0" lang="zh-SG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altLang="zh-SG" sz="2400">
                    <a:solidFill>
                      <a:srgbClr val="00428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independent of </a:t>
                </a:r>
                <a14:m>
                  <m:oMath xmlns:m="http://schemas.openxmlformats.org/officeDocument/2006/math">
                    <m:r>
                      <a:rPr lang="en-SG" altLang="zh-SG" sz="2400" b="0" i="1" smtClean="0">
                        <a:solidFill>
                          <a:srgbClr val="00428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endParaRPr kumimoji="0" lang="zh-SG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8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11">
                <a:extLst>
                  <a:ext uri="{FF2B5EF4-FFF2-40B4-BE49-F238E27FC236}">
                    <a16:creationId xmlns:a16="http://schemas.microsoft.com/office/drawing/2014/main" id="{D386F2F0-E7E2-0AA2-68D7-A5EB8560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81" y="3170418"/>
                <a:ext cx="3149984" cy="816966"/>
              </a:xfrm>
              <a:prstGeom prst="rect">
                <a:avLst/>
              </a:prstGeom>
              <a:blipFill>
                <a:blip r:embed="rId2"/>
                <a:stretch>
                  <a:fillRect t="-5224" b="-18657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055D8476-63EC-5273-ACD2-A37A4C47D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Update Policy Network with Policy Gradient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CB9E2-FCF8-6B18-3BCC-D184FCB5E1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The overall algorithm for training the policy network as follows:</a:t>
                </a:r>
              </a:p>
              <a:p>
                <a:r>
                  <a:rPr lang="en-US" altLang="zh-SG" dirty="0"/>
                  <a:t>1. Observe 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;</a:t>
                </a:r>
              </a:p>
              <a:p>
                <a:r>
                  <a:rPr lang="en-US" altLang="zh-SG" dirty="0"/>
                  <a:t>2. Randomly sample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 according to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;</a:t>
                </a:r>
              </a:p>
              <a:p>
                <a:r>
                  <a:rPr lang="en-US" altLang="zh-SG" dirty="0"/>
                  <a:t>3.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 (some estimate);</a:t>
                </a:r>
              </a:p>
              <a:p>
                <a:r>
                  <a:rPr lang="en-US" altLang="zh-SG" dirty="0"/>
                  <a:t>4. Differentiate policy network: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SG" altLang="zh-SG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SG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SG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SG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b>
                      <m:sSubPr>
                        <m:ctrlPr>
                          <a:rPr lang="en-SG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altLang="zh-SG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SG" altLang="zh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SG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SG" dirty="0"/>
                  <a:t>;</a:t>
                </a:r>
              </a:p>
              <a:p>
                <a:r>
                  <a:rPr lang="en-US" altLang="zh-SG" dirty="0"/>
                  <a:t>5. (Approximate) policy gradient: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;</a:t>
                </a:r>
              </a:p>
              <a:p>
                <a:r>
                  <a:rPr lang="en-US" altLang="zh-SG" dirty="0"/>
                  <a:t>6. Update policy network: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.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CB9E2-FCF8-6B18-3BCC-D184FCB5E1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269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CECB5E32-2D15-9473-5FBC-A07F435F6F95}"/>
              </a:ext>
            </a:extLst>
          </p:cNvPr>
          <p:cNvSpPr/>
          <p:nvPr/>
        </p:nvSpPr>
        <p:spPr>
          <a:xfrm>
            <a:off x="838200" y="3275351"/>
            <a:ext cx="7488836" cy="60710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sz="2000" dirty="0">
              <a:solidFill>
                <a:srgbClr val="0042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3EDD9CBD-E798-5EAF-DA20-C8EEF46B2E02}"/>
              </a:ext>
            </a:extLst>
          </p:cNvPr>
          <p:cNvSpPr txBox="1"/>
          <p:nvPr/>
        </p:nvSpPr>
        <p:spPr>
          <a:xfrm>
            <a:off x="8796229" y="3324068"/>
            <a:ext cx="1576965" cy="5096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zh-SG" sz="3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How?</a:t>
            </a:r>
            <a:endParaRPr kumimoji="0" lang="zh-SG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8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8D8E9-F0A1-C188-A782-42CCA51F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Estimate Q-Function Value for Policy Network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F8AA12-A9A8-E08B-EB78-18E428AD2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SG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 (some estimate);</a:t>
                </a:r>
              </a:p>
              <a:p>
                <a:r>
                  <a:rPr lang="en-US" altLang="zh-SG" dirty="0"/>
                  <a:t>Option 1: REINFORCE:</a:t>
                </a:r>
              </a:p>
              <a:p>
                <a:r>
                  <a:rPr lang="en-US" altLang="zh-SG" dirty="0"/>
                  <a:t>Play the game to the end and generate the trajectory: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zh-SG" dirty="0"/>
              </a:p>
              <a:p>
                <a:r>
                  <a:rPr lang="en-US" altLang="zh-SG" dirty="0"/>
                  <a:t>Compute the discounted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SG" dirty="0"/>
                  <a:t>, for all </a:t>
                </a:r>
                <a14:m>
                  <m:oMath xmlns:m="http://schemas.openxmlformats.org/officeDocument/2006/math"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r>
                  <a:rPr lang="en-US" altLang="zh-SG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SG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SG" dirty="0"/>
                  <a:t>,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 to approx.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.</a:t>
                </a:r>
              </a:p>
              <a:p>
                <a:r>
                  <a:rPr lang="en-US" altLang="zh-SG" dirty="0"/>
                  <a:t>We can leverage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SG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F8AA12-A9A8-E08B-EB78-18E428AD2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69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66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8D8E9-F0A1-C188-A782-42CCA51F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Estimate Q-Function Value for Policy Network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F8AA12-A9A8-E08B-EB78-18E428AD2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1"/>
                <a:ext cx="10515600" cy="1156059"/>
              </a:xfrm>
            </p:spPr>
            <p:txBody>
              <a:bodyPr/>
              <a:lstStyle/>
              <a:p>
                <a:r>
                  <a:rPr lang="en-US" altLang="zh-SG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SG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dirty="0"/>
                  <a:t> (some estimate);</a:t>
                </a:r>
              </a:p>
              <a:p>
                <a:r>
                  <a:rPr lang="en-US" altLang="zh-SG" dirty="0"/>
                  <a:t>Option 2: Approx.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SG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SG" altLang="en-US" dirty="0"/>
                  <a:t> </a:t>
                </a:r>
                <a:r>
                  <a:rPr lang="en-US" altLang="zh-SG" dirty="0"/>
                  <a:t>using a neural network </a:t>
                </a:r>
                <a:r>
                  <a:rPr lang="en-US" altLang="zh-SG" dirty="0">
                    <a:sym typeface="Wingdings" panose="05000000000000000000" pitchFamily="2" charset="2"/>
                  </a:rPr>
                  <a:t> Actor-Critic.</a:t>
                </a:r>
                <a:endParaRPr lang="zh-SG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F8AA12-A9A8-E08B-EB78-18E428AD2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1"/>
                <a:ext cx="10515600" cy="1156059"/>
              </a:xfrm>
              <a:blipFill>
                <a:blip r:embed="rId2"/>
                <a:stretch>
                  <a:fillRect t="-5263" b="-9474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CD814CE-72CD-57EC-AE3A-E9A8B1AF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67" y="2699110"/>
            <a:ext cx="7520066" cy="278641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0D20D35-F43E-3003-F429-D259551DE761}"/>
              </a:ext>
            </a:extLst>
          </p:cNvPr>
          <p:cNvSpPr txBox="1">
            <a:spLocks/>
          </p:cNvSpPr>
          <p:nvPr/>
        </p:nvSpPr>
        <p:spPr>
          <a:xfrm>
            <a:off x="838200" y="5491343"/>
            <a:ext cx="10515600" cy="853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4000" indent="-324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4"/>
              </a:buBlip>
              <a:defRPr sz="2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85783" indent="-3240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24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rgbClr val="00428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dirty="0"/>
              <a:t>Policy network (actor) + Q-function network (</a:t>
            </a:r>
            <a:r>
              <a:rPr lang="en-US" altLang="zh-SG"/>
              <a:t>critic)</a:t>
            </a:r>
            <a:r>
              <a:rPr lang="en-SG" altLang="zh-SG"/>
              <a:t>.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414582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B653-AB78-7F11-9C89-66C0A478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Examples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97AFA-70D4-3FA6-C350-630C3E870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677635"/>
          </a:xfrm>
        </p:spPr>
        <p:txBody>
          <a:bodyPr/>
          <a:lstStyle/>
          <a:p>
            <a:r>
              <a:rPr lang="en-US"/>
              <a:t>Playing video games (DOTA 2, Atari Games)</a:t>
            </a:r>
            <a:endParaRPr lang="en-SG"/>
          </a:p>
        </p:txBody>
      </p:sp>
      <p:pic>
        <p:nvPicPr>
          <p:cNvPr id="1026" name="Picture 2" descr="Open AI Dota 2 Bots Get Leaner &amp; Meaner | by Synced | SyncedReview | Medium">
            <a:extLst>
              <a:ext uri="{FF2B5EF4-FFF2-40B4-BE49-F238E27FC236}">
                <a16:creationId xmlns:a16="http://schemas.microsoft.com/office/drawing/2014/main" id="{C5691D62-A94D-0E1A-D05E-458F85BA9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2837659"/>
            <a:ext cx="53149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inforcement learning: DQN (Part 1/2) | by Cédric Vandelaer | Medium">
            <a:extLst>
              <a:ext uri="{FF2B5EF4-FFF2-40B4-BE49-F238E27FC236}">
                <a16:creationId xmlns:a16="http://schemas.microsoft.com/office/drawing/2014/main" id="{748BC602-16B7-9A96-83D2-10E2FE636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2343150"/>
            <a:ext cx="5617028" cy="388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476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43EC-519F-51CF-E2C5-31207279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Reinforcement Learning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0CC0-05B8-6101-04D0-46D684501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644978"/>
          </a:xfrm>
        </p:spPr>
        <p:txBody>
          <a:bodyPr/>
          <a:lstStyle/>
          <a:p>
            <a:r>
              <a:rPr lang="en-US"/>
              <a:t>Autonomous control (autonomous driving, robot control)</a:t>
            </a:r>
            <a:endParaRPr lang="en-SG"/>
          </a:p>
        </p:txBody>
      </p:sp>
      <p:pic>
        <p:nvPicPr>
          <p:cNvPr id="2050" name="Picture 2" descr="Basic Terminologies of Reinforcement Learning | by Arsalan Anwar |  Analytics Vidhya | Medium">
            <a:extLst>
              <a:ext uri="{FF2B5EF4-FFF2-40B4-BE49-F238E27FC236}">
                <a16:creationId xmlns:a16="http://schemas.microsoft.com/office/drawing/2014/main" id="{B54A5A88-CA8F-D7FF-1C60-038BCE257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4" y="2589892"/>
            <a:ext cx="5337260" cy="304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xterous Manipulation with Reinforcement Learning: Efficient, General, and  Low-Cost – The Berkeley Artificial Intelligence Research Blog">
            <a:extLst>
              <a:ext uri="{FF2B5EF4-FFF2-40B4-BE49-F238E27FC236}">
                <a16:creationId xmlns:a16="http://schemas.microsoft.com/office/drawing/2014/main" id="{6527C9E2-DD9F-EDF7-44E1-14679C7BA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141" y="2589892"/>
            <a:ext cx="5412262" cy="304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lving Open AI's CartPole using Reinforcement Learning Part-1 | Analytics  Vidhya">
            <a:extLst>
              <a:ext uri="{FF2B5EF4-FFF2-40B4-BE49-F238E27FC236}">
                <a16:creationId xmlns:a16="http://schemas.microsoft.com/office/drawing/2014/main" id="{025A6862-8782-777F-1D7F-351F83FB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603" y="2589891"/>
            <a:ext cx="6556794" cy="304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92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8FD3-C1A6-5317-398B-CDF912AE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Examples of Reinforcement Learning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1D3C8-7B18-7A89-5262-85839D636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688520"/>
          </a:xfrm>
        </p:spPr>
        <p:txBody>
          <a:bodyPr/>
          <a:lstStyle/>
          <a:p>
            <a:r>
              <a:rPr lang="en-US"/>
              <a:t>Natural language Processing (NLP, ChatGPT)</a:t>
            </a:r>
            <a:endParaRPr lang="en-SG"/>
          </a:p>
        </p:txBody>
      </p:sp>
      <p:pic>
        <p:nvPicPr>
          <p:cNvPr id="3074" name="Picture 2" descr="What is reinforcement learning from human feedback (RLHF)? - TechTalks">
            <a:extLst>
              <a:ext uri="{FF2B5EF4-FFF2-40B4-BE49-F238E27FC236}">
                <a16:creationId xmlns:a16="http://schemas.microsoft.com/office/drawing/2014/main" id="{F4BA53B2-A89A-DDEB-E05F-2FC54FCC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514" y="2304627"/>
            <a:ext cx="7336972" cy="41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80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ED36-9798-6B59-CCEB-ED380B10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Reinforcement Learning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C79A7-344F-AB11-6433-3B710095B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1504949"/>
          </a:xfrm>
        </p:spPr>
        <p:txBody>
          <a:bodyPr/>
          <a:lstStyle/>
          <a:p>
            <a:r>
              <a:rPr lang="en-US"/>
              <a:t>How to characterize RL?</a:t>
            </a:r>
          </a:p>
          <a:p>
            <a:pPr lvl="1"/>
            <a:r>
              <a:rPr lang="en-US"/>
              <a:t>States, Observations, and Actions. (What are the other notations?)</a:t>
            </a:r>
          </a:p>
          <a:p>
            <a:pPr lvl="1"/>
            <a:r>
              <a:rPr lang="en-US"/>
              <a:t>Expressing the RL process in a sequence with Markov property.</a:t>
            </a:r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2E065E-D2DC-DC6B-52E1-472C81EB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29" y="3098983"/>
            <a:ext cx="9035142" cy="3246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B8588E-799E-6C54-F477-78029A9A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1" y="3840924"/>
            <a:ext cx="9659698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4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3592-BBBC-9A43-EAD2-C3FCCFD9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Reinforcement Learning: Notations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EBCB4-BC54-A94E-B473-E4D65E358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1"/>
            <a:ext cx="10515600" cy="1030289"/>
          </a:xfrm>
        </p:spPr>
        <p:txBody>
          <a:bodyPr/>
          <a:lstStyle/>
          <a:p>
            <a:r>
              <a:rPr lang="en-SG"/>
              <a:t>Discuss RL with a Mario game: scoring the largest points when traveling from the start to finish (and try not to die).</a:t>
            </a:r>
            <a:endParaRPr lang="en-SG" altLang="zh-C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82F761-36E2-A577-7ECE-C53D2D7BF14F}"/>
              </a:ext>
            </a:extLst>
          </p:cNvPr>
          <p:cNvGrpSpPr/>
          <p:nvPr/>
        </p:nvGrpSpPr>
        <p:grpSpPr>
          <a:xfrm>
            <a:off x="1097411" y="2573339"/>
            <a:ext cx="3986218" cy="3152899"/>
            <a:chOff x="1097411" y="2573339"/>
            <a:chExt cx="3986218" cy="31528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6CA8ED-081E-63A8-3E3D-EB6D2BE2A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411" y="3068758"/>
              <a:ext cx="3986218" cy="26574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F096B7D-5C88-5599-A78D-203560C330C4}"/>
                    </a:ext>
                  </a:extLst>
                </p:cNvPr>
                <p:cNvSpPr txBox="1"/>
                <p:nvPr/>
              </p:nvSpPr>
              <p:spPr>
                <a:xfrm>
                  <a:off x="1097411" y="2573339"/>
                  <a:ext cx="3986218" cy="495419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noAutofit/>
                </a:bodyPr>
                <a:lstStyle/>
                <a:p>
                  <a:pPr algn="ctr"/>
                  <a:r>
                    <a:rPr kumimoji="0" lang="en-SG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428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State </a:t>
                  </a:r>
                  <a14:m>
                    <m:oMath xmlns:m="http://schemas.openxmlformats.org/officeDocument/2006/math">
                      <m:r>
                        <a:rPr kumimoji="0" lang="en-SG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42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a14:m>
                  <a:r>
                    <a:rPr kumimoji="0" lang="en-SG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428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: this frame</a:t>
                  </a:r>
                  <a:endParaRPr kumimoji="0" lang="en-SG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F096B7D-5C88-5599-A78D-203560C33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11" y="2573339"/>
                  <a:ext cx="3986218" cy="495419"/>
                </a:xfrm>
                <a:prstGeom prst="rect">
                  <a:avLst/>
                </a:prstGeom>
                <a:blipFill>
                  <a:blip r:embed="rId4"/>
                  <a:stretch>
                    <a:fillRect t="-14815" b="-3703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44CDF6-32F5-7F77-BBEF-EE4E5FD2028C}"/>
              </a:ext>
            </a:extLst>
          </p:cNvPr>
          <p:cNvGrpSpPr/>
          <p:nvPr/>
        </p:nvGrpSpPr>
        <p:grpSpPr>
          <a:xfrm>
            <a:off x="6455229" y="2623973"/>
            <a:ext cx="4746171" cy="3291280"/>
            <a:chOff x="6455229" y="2623973"/>
            <a:chExt cx="4746171" cy="32912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90C943-22DC-7F91-0D45-E886C8855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54" t="5824" r="1402" b="11372"/>
            <a:stretch/>
          </p:blipFill>
          <p:spPr>
            <a:xfrm>
              <a:off x="6455229" y="3193824"/>
              <a:ext cx="4746171" cy="27214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09289E-1527-65D5-B4B7-33BD3B3A1226}"/>
                    </a:ext>
                  </a:extLst>
                </p:cNvPr>
                <p:cNvSpPr txBox="1"/>
                <p:nvPr/>
              </p:nvSpPr>
              <p:spPr>
                <a:xfrm>
                  <a:off x="6455229" y="2623973"/>
                  <a:ext cx="4746171" cy="495419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noAutofit/>
                </a:bodyPr>
                <a:lstStyle/>
                <a:p>
                  <a:pPr algn="ctr"/>
                  <a:r>
                    <a:rPr kumimoji="0" lang="en-US" altLang="zh-CN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428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Action</a:t>
                  </a:r>
                  <a:r>
                    <a:rPr kumimoji="0" lang="en-SG" sz="2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4282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SG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42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kumimoji="0" lang="en-SG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42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r>
                        <a:rPr kumimoji="0" lang="en-SG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42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kumimoji="0" lang="en-SG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42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left</m:t>
                      </m:r>
                      <m:r>
                        <a:rPr kumimoji="0" lang="en-SG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42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SG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42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right</m:t>
                      </m:r>
                      <m:r>
                        <a:rPr kumimoji="0" lang="en-SG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42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SG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42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up</m:t>
                      </m:r>
                      <m:r>
                        <a:rPr kumimoji="0" lang="en-SG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428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a14:m>
                  <a:endParaRPr kumimoji="0" lang="en-SG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09289E-1527-65D5-B4B7-33BD3B3A1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5229" y="2623973"/>
                  <a:ext cx="4746171" cy="495419"/>
                </a:xfrm>
                <a:prstGeom prst="rect">
                  <a:avLst/>
                </a:prstGeom>
                <a:blipFill>
                  <a:blip r:embed="rId6"/>
                  <a:stretch>
                    <a:fillRect t="-14634" b="-3658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9C737C-7E16-66D8-84ED-F5D6A6F12802}"/>
                  </a:ext>
                </a:extLst>
              </p:cNvPr>
              <p:cNvSpPr txBox="1"/>
              <p:nvPr/>
            </p:nvSpPr>
            <p:spPr>
              <a:xfrm>
                <a:off x="444267" y="5726238"/>
                <a:ext cx="5292506" cy="816076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noAutofit/>
              </a:bodyPr>
              <a:lstStyle/>
              <a:p>
                <a:pPr algn="ctr"/>
                <a:r>
                  <a:rPr kumimoji="0" lang="en-SG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Observation </a:t>
                </a:r>
                <a14:m>
                  <m:oMath xmlns:m="http://schemas.openxmlformats.org/officeDocument/2006/math">
                    <m:r>
                      <a:rPr kumimoji="0" lang="en-SG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428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</m:t>
                    </m:r>
                  </m:oMath>
                </a14:m>
                <a:r>
                  <a:rPr kumimoji="0" lang="en-SG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(partial) frame</a:t>
                </a:r>
              </a:p>
              <a:p>
                <a:pPr algn="ctr"/>
                <a:r>
                  <a:rPr lang="en-SG" sz="2400">
                    <a:solidFill>
                      <a:srgbClr val="00428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Assume (mostly)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solidFill>
                          <a:srgbClr val="00428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SG" sz="2400" b="0" i="1" smtClean="0">
                        <a:solidFill>
                          <a:srgbClr val="00428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SG" sz="2400" b="0" i="1" smtClean="0">
                        <a:solidFill>
                          <a:srgbClr val="00428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</m:t>
                    </m:r>
                  </m:oMath>
                </a14:m>
                <a:r>
                  <a:rPr kumimoji="0" lang="en-SG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428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fully observed</a:t>
                </a:r>
                <a:endParaRPr kumimoji="0" lang="en-SG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4282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9C737C-7E16-66D8-84ED-F5D6A6F12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67" y="5726238"/>
                <a:ext cx="5292506" cy="816076"/>
              </a:xfrm>
              <a:prstGeom prst="rect">
                <a:avLst/>
              </a:prstGeom>
              <a:blipFill>
                <a:blip r:embed="rId7"/>
                <a:stretch>
                  <a:fillRect l="-1959" t="-5224" r="-1959" b="-186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A90327A-A7D7-CFE1-8715-D0A535F1C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410" y="3068758"/>
            <a:ext cx="3986221" cy="26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NU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9C4FF"/>
        </a:solidFill>
        <a:ln>
          <a:solidFill>
            <a:srgbClr val="004282"/>
          </a:solidFill>
        </a:ln>
      </a:spPr>
      <a:bodyPr rtlCol="0" anchor="ctr"/>
      <a:lstStyle>
        <a:defPPr algn="ctr">
          <a:defRPr sz="2000" dirty="0" smtClean="0">
            <a:solidFill>
              <a:srgbClr val="00428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anchor="ctr" anchorCtr="0">
        <a:noAutofit/>
      </a:bodyPr>
      <a:lstStyle>
        <a:defPPr algn="l">
          <a:defRPr kumimoji="0" sz="2800" b="0" i="0" u="none" strike="noStrike" kern="1200" cap="none" spc="0" normalizeH="0" baseline="0" noProof="0" dirty="0">
            <a:ln>
              <a:noFill/>
            </a:ln>
            <a:solidFill>
              <a:srgbClr val="004282"/>
            </a:solidFill>
            <a:effectLst/>
            <a:uLnTx/>
            <a:uFillTx/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US" id="{36A9BB50-2C33-4189-9E1A-65F2F18AB697}" vid="{8EA660E6-A9D3-441F-9718-A8024C1E0219}"/>
    </a:ext>
  </a:extLst>
</a:theme>
</file>

<file path=ppt/theme/theme2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NUS</Template>
  <TotalTime>25328</TotalTime>
  <Words>3617</Words>
  <Application>Microsoft Office PowerPoint</Application>
  <PresentationFormat>宽屏</PresentationFormat>
  <Paragraphs>322</Paragraphs>
  <Slides>49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Arial</vt:lpstr>
      <vt:lpstr>Calibri</vt:lpstr>
      <vt:lpstr>Cambria Math</vt:lpstr>
      <vt:lpstr>Wingdings</vt:lpstr>
      <vt:lpstr>NUS</vt:lpstr>
      <vt:lpstr>4_Office Theme</vt:lpstr>
      <vt:lpstr>3_Office Theme</vt:lpstr>
      <vt:lpstr>5_Office Theme</vt:lpstr>
      <vt:lpstr>7_Office Theme</vt:lpstr>
      <vt:lpstr>13_Office Theme</vt:lpstr>
      <vt:lpstr>CEG5304 / EE6934 (PT2)</vt:lpstr>
      <vt:lpstr>Admin Issues for Week 8</vt:lpstr>
      <vt:lpstr>Reinforcement Learning: The Basics</vt:lpstr>
      <vt:lpstr>What is (Deep) Reinfocement Learning (DRL)</vt:lpstr>
      <vt:lpstr>Examples of Reinforcement Learning</vt:lpstr>
      <vt:lpstr>Examples of Reinforcement Learning</vt:lpstr>
      <vt:lpstr>More Examples of Reinforcement Learning</vt:lpstr>
      <vt:lpstr>Overview of Reinforcement Learning</vt:lpstr>
      <vt:lpstr>Reinforcement Learning: Notations</vt:lpstr>
      <vt:lpstr>Notations and Terminologies</vt:lpstr>
      <vt:lpstr>Notations and Terminologies</vt:lpstr>
      <vt:lpstr>The Core – Agent-Environment Interaction</vt:lpstr>
      <vt:lpstr>Agent-Environment Interaction</vt:lpstr>
      <vt:lpstr>Guiding via Rewards and Returns</vt:lpstr>
      <vt:lpstr>Discounted Returns</vt:lpstr>
      <vt:lpstr>Randomness in Returns</vt:lpstr>
      <vt:lpstr>Randomness in Returns</vt:lpstr>
      <vt:lpstr>The Action-Value Funtion / Q-Function</vt:lpstr>
      <vt:lpstr>The Action-Value Funtion / Q-Function</vt:lpstr>
      <vt:lpstr>The State-Value Function / Value Function </vt:lpstr>
      <vt:lpstr>The State-Value Function / Value Function </vt:lpstr>
      <vt:lpstr>The Anatomy of a RL Algorithm</vt:lpstr>
      <vt:lpstr>Evaluating RL Algorithms</vt:lpstr>
      <vt:lpstr>Evaluating RL Algorithms</vt:lpstr>
      <vt:lpstr>Types of RL Algorithms</vt:lpstr>
      <vt:lpstr>Types of RL Algorithms</vt:lpstr>
      <vt:lpstr>Value-Based RL</vt:lpstr>
      <vt:lpstr>Deep Q-Network: Approx. the Q-Function</vt:lpstr>
      <vt:lpstr>Deep Q Network (DQN): an Overview</vt:lpstr>
      <vt:lpstr>Applying DQN to the RL Process</vt:lpstr>
      <vt:lpstr>Training the DQN: Temporal Difference (TD) Learning</vt:lpstr>
      <vt:lpstr>TD Learning: An Example</vt:lpstr>
      <vt:lpstr>TD Learning: An Example</vt:lpstr>
      <vt:lpstr>TD Learning with TD Target</vt:lpstr>
      <vt:lpstr>Applying TD Learning to DQN</vt:lpstr>
      <vt:lpstr>Applying TD Learning to DQN</vt:lpstr>
      <vt:lpstr>Training DQN with TD Learning</vt:lpstr>
      <vt:lpstr>Training DQN with TD Learning</vt:lpstr>
      <vt:lpstr>Value-based v.s. Policy-based RL</vt:lpstr>
      <vt:lpstr>Directly Learning a Policy Function π?</vt:lpstr>
      <vt:lpstr>Policy Network π(a|s;θ)</vt:lpstr>
      <vt:lpstr>Recap: (State-)Value Function and Policy-based RL</vt:lpstr>
      <vt:lpstr>Policy-based Reinforcement Learning</vt:lpstr>
      <vt:lpstr>Deriving the Policy Gradient</vt:lpstr>
      <vt:lpstr>Deriving the Policy Gradient</vt:lpstr>
      <vt:lpstr>Calculate the Policy Gradient</vt:lpstr>
      <vt:lpstr>Update Policy Network with Policy Gradient</vt:lpstr>
      <vt:lpstr>Estimate Q-Function Value for Policy Network</vt:lpstr>
      <vt:lpstr>Estimate Q-Function Value for Policy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EE4212 Computer Vision</dc:title>
  <dc:creator>Yuecong Xu</dc:creator>
  <cp:lastModifiedBy>Xu Yuecong (Dr)</cp:lastModifiedBy>
  <cp:revision>227</cp:revision>
  <dcterms:created xsi:type="dcterms:W3CDTF">2023-12-26T03:08:59Z</dcterms:created>
  <dcterms:modified xsi:type="dcterms:W3CDTF">2024-03-24T06:13:18Z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e045e4e-d60e-4c86-8512-0f70a0407fd6_Enabled">
    <vt:lpwstr>true</vt:lpwstr>
  </property>
  <property fmtid="{D5CDD505-2E9C-101B-9397-08002B2CF9AE}" pid="3" name="MSIP_Label_4e045e4e-d60e-4c86-8512-0f70a0407fd6_SetDate">
    <vt:lpwstr>2024-03-07T09:06:31Z</vt:lpwstr>
  </property>
  <property fmtid="{D5CDD505-2E9C-101B-9397-08002B2CF9AE}" pid="4" name="MSIP_Label_4e045e4e-d60e-4c86-8512-0f70a0407fd6_Method">
    <vt:lpwstr>Privileged</vt:lpwstr>
  </property>
  <property fmtid="{D5CDD505-2E9C-101B-9397-08002B2CF9AE}" pid="5" name="MSIP_Label_4e045e4e-d60e-4c86-8512-0f70a0407fd6_Name">
    <vt:lpwstr>Unclassified</vt:lpwstr>
  </property>
  <property fmtid="{D5CDD505-2E9C-101B-9397-08002B2CF9AE}" pid="6" name="MSIP_Label_4e045e4e-d60e-4c86-8512-0f70a0407fd6_SiteId">
    <vt:lpwstr>5ba5ef5e-3109-4e77-85bd-cfeb0d347e82</vt:lpwstr>
  </property>
  <property fmtid="{D5CDD505-2E9C-101B-9397-08002B2CF9AE}" pid="7" name="MSIP_Label_4e045e4e-d60e-4c86-8512-0f70a0407fd6_ActionId">
    <vt:lpwstr>42c6ee89-4c74-42bc-aedc-f6819b2f2560</vt:lpwstr>
  </property>
  <property fmtid="{D5CDD505-2E9C-101B-9397-08002B2CF9AE}" pid="8" name="MSIP_Label_4e045e4e-d60e-4c86-8512-0f70a0407fd6_ContentBits">
    <vt:lpwstr>0</vt:lpwstr>
  </property>
</Properties>
</file>